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348" r:id="rId2"/>
    <p:sldId id="743" r:id="rId3"/>
    <p:sldId id="742" r:id="rId4"/>
    <p:sldId id="734" r:id="rId5"/>
    <p:sldId id="735" r:id="rId6"/>
    <p:sldId id="736" r:id="rId7"/>
    <p:sldId id="737" r:id="rId8"/>
    <p:sldId id="739" r:id="rId9"/>
    <p:sldId id="738" r:id="rId10"/>
    <p:sldId id="744" r:id="rId11"/>
    <p:sldId id="740" r:id="rId12"/>
    <p:sldId id="741" r:id="rId13"/>
    <p:sldId id="358" r:id="rId14"/>
    <p:sldId id="680" r:id="rId15"/>
    <p:sldId id="687" r:id="rId16"/>
    <p:sldId id="689" r:id="rId17"/>
    <p:sldId id="690" r:id="rId18"/>
    <p:sldId id="691" r:id="rId19"/>
    <p:sldId id="692" r:id="rId20"/>
    <p:sldId id="693" r:id="rId21"/>
    <p:sldId id="694" r:id="rId22"/>
    <p:sldId id="696" r:id="rId23"/>
    <p:sldId id="699" r:id="rId24"/>
    <p:sldId id="700" r:id="rId25"/>
    <p:sldId id="701" r:id="rId26"/>
    <p:sldId id="702" r:id="rId27"/>
    <p:sldId id="703" r:id="rId28"/>
    <p:sldId id="704" r:id="rId29"/>
    <p:sldId id="473" r:id="rId30"/>
    <p:sldId id="705" r:id="rId31"/>
    <p:sldId id="706" r:id="rId32"/>
    <p:sldId id="707" r:id="rId33"/>
    <p:sldId id="708" r:id="rId34"/>
    <p:sldId id="709" r:id="rId35"/>
    <p:sldId id="710" r:id="rId36"/>
    <p:sldId id="711" r:id="rId37"/>
    <p:sldId id="712" r:id="rId38"/>
    <p:sldId id="717" r:id="rId39"/>
    <p:sldId id="723" r:id="rId40"/>
    <p:sldId id="724" r:id="rId41"/>
    <p:sldId id="491" r:id="rId42"/>
    <p:sldId id="727" r:id="rId43"/>
    <p:sldId id="728" r:id="rId44"/>
    <p:sldId id="730" r:id="rId45"/>
    <p:sldId id="731" r:id="rId46"/>
    <p:sldId id="732" r:id="rId47"/>
    <p:sldId id="733" r:id="rId48"/>
    <p:sldId id="546" r:id="rId4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D581"/>
    <a:srgbClr val="FFCC66"/>
    <a:srgbClr val="FFE0D1"/>
    <a:srgbClr val="FF0066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0" autoAdjust="0"/>
    <p:restoredTop sz="96963" autoAdjust="0"/>
  </p:normalViewPr>
  <p:slideViewPr>
    <p:cSldViewPr>
      <p:cViewPr varScale="1">
        <p:scale>
          <a:sx n="77" d="100"/>
          <a:sy n="77" d="100"/>
        </p:scale>
        <p:origin x="108" y="7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4764"/>
    </p:cViewPr>
  </p:sorterViewPr>
  <p:notesViewPr>
    <p:cSldViewPr>
      <p:cViewPr varScale="1">
        <p:scale>
          <a:sx n="69" d="100"/>
          <a:sy n="69" d="100"/>
        </p:scale>
        <p:origin x="-277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4A7E2A-4EBD-4CDC-8779-E90A640238CE}" type="datetimeFigureOut">
              <a:rPr lang="ko-KR" altLang="en-US" smtClean="0"/>
              <a:pPr/>
              <a:t>2020-11-09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ko-KR" altLang="en-US" smtClean="0"/>
              <a:t>한국폴리텍대학 손인강 제작</a:t>
            </a:r>
            <a:r>
              <a:rPr lang="en-US" altLang="ko-KR" smtClean="0"/>
              <a:t>/</a:t>
            </a:r>
            <a:r>
              <a:rPr lang="ko-KR" altLang="en-US" smtClean="0"/>
              <a:t>편집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126A6-69F8-4912-BE36-CAD4B2E8B13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7718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1223CD-8B9D-4EB5-9A94-21115EB83425}" type="datetimeFigureOut">
              <a:rPr lang="ko-KR" altLang="en-US" smtClean="0"/>
              <a:pPr/>
              <a:t>2020-11-09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ko-KR" altLang="en-US" smtClean="0"/>
              <a:t>한국폴리텍대학 손인강 제작</a:t>
            </a:r>
            <a:r>
              <a:rPr lang="en-US" altLang="ko-KR" smtClean="0"/>
              <a:t>/</a:t>
            </a:r>
            <a:r>
              <a:rPr lang="ko-KR" altLang="en-US" smtClean="0"/>
              <a:t>편집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EB469C-6883-4EF6-A75C-BCF2CDCC27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6453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605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8038A-E609-4601-8E2D-B748BA5B0ACC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700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8038A-E609-4601-8E2D-B748BA5B0ACC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700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수요조사서 작성 및 훈련과정 편성 사례는 </a:t>
            </a:r>
            <a:r>
              <a:rPr lang="en-US" altLang="ko-KR" dirty="0" smtClean="0">
                <a:solidFill>
                  <a:srgbClr val="FF0000"/>
                </a:solidFill>
              </a:rPr>
              <a:t>170</a:t>
            </a:r>
            <a:r>
              <a:rPr lang="ko-KR" altLang="en-US" dirty="0" smtClean="0">
                <a:solidFill>
                  <a:srgbClr val="FF0000"/>
                </a:solidFill>
              </a:rPr>
              <a:t>번 슬라이드부터 설명합니다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422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1063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8038A-E609-4601-8E2D-B748BA5B0ACC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712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8038A-E609-4601-8E2D-B748BA5B0ACC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700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8038A-E609-4601-8E2D-B748BA5B0ACC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700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8038A-E609-4601-8E2D-B748BA5B0ACC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700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8038A-E609-4601-8E2D-B748BA5B0ACC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700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8038A-E609-4601-8E2D-B748BA5B0ACC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700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8038A-E609-4601-8E2D-B748BA5B0ACC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700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8038A-E609-4601-8E2D-B748BA5B0ACC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700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44430-BAFE-4802-9F92-3A005CCD632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559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44430-BAFE-4802-9F92-3A005CCD632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173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44430-BAFE-4802-9F92-3A005CCD632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60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4049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304"/>
          <a:stretch/>
        </p:blipFill>
        <p:spPr>
          <a:xfrm>
            <a:off x="5369183" y="1"/>
            <a:ext cx="3765947" cy="393305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" t="84005" r="2133" b="2399"/>
          <a:stretch/>
        </p:blipFill>
        <p:spPr>
          <a:xfrm>
            <a:off x="-554" y="764704"/>
            <a:ext cx="9145108" cy="1440160"/>
          </a:xfrm>
          <a:prstGeom prst="rect">
            <a:avLst/>
          </a:prstGeom>
        </p:spPr>
      </p:pic>
      <p:grpSp>
        <p:nvGrpSpPr>
          <p:cNvPr id="21" name="그룹 20"/>
          <p:cNvGrpSpPr/>
          <p:nvPr userDrawn="1"/>
        </p:nvGrpSpPr>
        <p:grpSpPr>
          <a:xfrm>
            <a:off x="-15501" y="0"/>
            <a:ext cx="9158393" cy="790686"/>
            <a:chOff x="-16793" y="0"/>
            <a:chExt cx="9921592" cy="790686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-16793" y="47325"/>
              <a:ext cx="9921592" cy="74336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38100" dir="5400000" algn="t" rotWithShape="0">
                <a:prstClr val="black">
                  <a:alpha val="4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-16793" y="0"/>
              <a:ext cx="9921592" cy="790686"/>
              <a:chOff x="-16793" y="0"/>
              <a:chExt cx="9921592" cy="790686"/>
            </a:xfrm>
          </p:grpSpPr>
          <p:sp>
            <p:nvSpPr>
              <p:cNvPr id="29" name="모서리가 둥근 직사각형 10"/>
              <p:cNvSpPr/>
              <p:nvPr/>
            </p:nvSpPr>
            <p:spPr>
              <a:xfrm>
                <a:off x="-16793" y="5"/>
                <a:ext cx="9921592" cy="790681"/>
              </a:xfrm>
              <a:custGeom>
                <a:avLst/>
                <a:gdLst>
                  <a:gd name="connsiteX0" fmla="*/ 0 w 9921592"/>
                  <a:gd name="connsiteY0" fmla="*/ 0 h 743361"/>
                  <a:gd name="connsiteX1" fmla="*/ 9921592 w 9921592"/>
                  <a:gd name="connsiteY1" fmla="*/ 0 h 743361"/>
                  <a:gd name="connsiteX2" fmla="*/ 9921592 w 9921592"/>
                  <a:gd name="connsiteY2" fmla="*/ 95072 h 743361"/>
                  <a:gd name="connsiteX3" fmla="*/ 8289075 w 9921592"/>
                  <a:gd name="connsiteY3" fmla="*/ 94650 h 743361"/>
                  <a:gd name="connsiteX4" fmla="*/ 8036420 w 9921592"/>
                  <a:gd name="connsiteY4" fmla="*/ 170720 h 743361"/>
                  <a:gd name="connsiteX5" fmla="*/ 7550941 w 9921592"/>
                  <a:gd name="connsiteY5" fmla="*/ 743361 h 743361"/>
                  <a:gd name="connsiteX6" fmla="*/ 7495823 w 9921592"/>
                  <a:gd name="connsiteY6" fmla="*/ 742945 h 743361"/>
                  <a:gd name="connsiteX7" fmla="*/ 0 w 9921592"/>
                  <a:gd name="connsiteY7" fmla="*/ 743361 h 743361"/>
                  <a:gd name="connsiteX8" fmla="*/ 0 w 9921592"/>
                  <a:gd name="connsiteY8" fmla="*/ 0 h 743361"/>
                  <a:gd name="connsiteX0" fmla="*/ 0 w 9921592"/>
                  <a:gd name="connsiteY0" fmla="*/ 0 h 763141"/>
                  <a:gd name="connsiteX1" fmla="*/ 9921592 w 9921592"/>
                  <a:gd name="connsiteY1" fmla="*/ 0 h 763141"/>
                  <a:gd name="connsiteX2" fmla="*/ 9921592 w 9921592"/>
                  <a:gd name="connsiteY2" fmla="*/ 95072 h 763141"/>
                  <a:gd name="connsiteX3" fmla="*/ 8289075 w 9921592"/>
                  <a:gd name="connsiteY3" fmla="*/ 94650 h 763141"/>
                  <a:gd name="connsiteX4" fmla="*/ 8036420 w 9921592"/>
                  <a:gd name="connsiteY4" fmla="*/ 170720 h 763141"/>
                  <a:gd name="connsiteX5" fmla="*/ 7592978 w 9921592"/>
                  <a:gd name="connsiteY5" fmla="*/ 712465 h 763141"/>
                  <a:gd name="connsiteX6" fmla="*/ 7550941 w 9921592"/>
                  <a:gd name="connsiteY6" fmla="*/ 743361 h 763141"/>
                  <a:gd name="connsiteX7" fmla="*/ 7495823 w 9921592"/>
                  <a:gd name="connsiteY7" fmla="*/ 742945 h 763141"/>
                  <a:gd name="connsiteX8" fmla="*/ 0 w 9921592"/>
                  <a:gd name="connsiteY8" fmla="*/ 743361 h 763141"/>
                  <a:gd name="connsiteX9" fmla="*/ 0 w 9921592"/>
                  <a:gd name="connsiteY9" fmla="*/ 0 h 763141"/>
                  <a:gd name="connsiteX0" fmla="*/ 0 w 9921592"/>
                  <a:gd name="connsiteY0" fmla="*/ 0 h 762937"/>
                  <a:gd name="connsiteX1" fmla="*/ 9921592 w 9921592"/>
                  <a:gd name="connsiteY1" fmla="*/ 0 h 762937"/>
                  <a:gd name="connsiteX2" fmla="*/ 9921592 w 9921592"/>
                  <a:gd name="connsiteY2" fmla="*/ 95072 h 762937"/>
                  <a:gd name="connsiteX3" fmla="*/ 8289075 w 9921592"/>
                  <a:gd name="connsiteY3" fmla="*/ 94650 h 762937"/>
                  <a:gd name="connsiteX4" fmla="*/ 8036420 w 9921592"/>
                  <a:gd name="connsiteY4" fmla="*/ 170720 h 762937"/>
                  <a:gd name="connsiteX5" fmla="*/ 7592978 w 9921592"/>
                  <a:gd name="connsiteY5" fmla="*/ 712465 h 762937"/>
                  <a:gd name="connsiteX6" fmla="*/ 7495823 w 9921592"/>
                  <a:gd name="connsiteY6" fmla="*/ 742945 h 762937"/>
                  <a:gd name="connsiteX7" fmla="*/ 0 w 9921592"/>
                  <a:gd name="connsiteY7" fmla="*/ 743361 h 762937"/>
                  <a:gd name="connsiteX8" fmla="*/ 0 w 9921592"/>
                  <a:gd name="connsiteY8" fmla="*/ 0 h 762937"/>
                  <a:gd name="connsiteX0" fmla="*/ 0 w 9921592"/>
                  <a:gd name="connsiteY0" fmla="*/ 0 h 763510"/>
                  <a:gd name="connsiteX1" fmla="*/ 9921592 w 9921592"/>
                  <a:gd name="connsiteY1" fmla="*/ 0 h 763510"/>
                  <a:gd name="connsiteX2" fmla="*/ 9921592 w 9921592"/>
                  <a:gd name="connsiteY2" fmla="*/ 95072 h 763510"/>
                  <a:gd name="connsiteX3" fmla="*/ 8289075 w 9921592"/>
                  <a:gd name="connsiteY3" fmla="*/ 94650 h 763510"/>
                  <a:gd name="connsiteX4" fmla="*/ 8036420 w 9921592"/>
                  <a:gd name="connsiteY4" fmla="*/ 170720 h 763510"/>
                  <a:gd name="connsiteX5" fmla="*/ 7592978 w 9921592"/>
                  <a:gd name="connsiteY5" fmla="*/ 712465 h 763510"/>
                  <a:gd name="connsiteX6" fmla="*/ 7495823 w 9921592"/>
                  <a:gd name="connsiteY6" fmla="*/ 742945 h 763510"/>
                  <a:gd name="connsiteX7" fmla="*/ 0 w 9921592"/>
                  <a:gd name="connsiteY7" fmla="*/ 743361 h 763510"/>
                  <a:gd name="connsiteX8" fmla="*/ 0 w 9921592"/>
                  <a:gd name="connsiteY8" fmla="*/ 0 h 763510"/>
                  <a:gd name="connsiteX0" fmla="*/ 0 w 9921592"/>
                  <a:gd name="connsiteY0" fmla="*/ 0 h 743361"/>
                  <a:gd name="connsiteX1" fmla="*/ 9921592 w 9921592"/>
                  <a:gd name="connsiteY1" fmla="*/ 0 h 743361"/>
                  <a:gd name="connsiteX2" fmla="*/ 9921592 w 9921592"/>
                  <a:gd name="connsiteY2" fmla="*/ 95072 h 743361"/>
                  <a:gd name="connsiteX3" fmla="*/ 8289075 w 9921592"/>
                  <a:gd name="connsiteY3" fmla="*/ 94650 h 743361"/>
                  <a:gd name="connsiteX4" fmla="*/ 8036420 w 9921592"/>
                  <a:gd name="connsiteY4" fmla="*/ 170720 h 743361"/>
                  <a:gd name="connsiteX5" fmla="*/ 7592978 w 9921592"/>
                  <a:gd name="connsiteY5" fmla="*/ 712465 h 743361"/>
                  <a:gd name="connsiteX6" fmla="*/ 7495823 w 9921592"/>
                  <a:gd name="connsiteY6" fmla="*/ 742945 h 743361"/>
                  <a:gd name="connsiteX7" fmla="*/ 0 w 9921592"/>
                  <a:gd name="connsiteY7" fmla="*/ 743361 h 743361"/>
                  <a:gd name="connsiteX8" fmla="*/ 0 w 9921592"/>
                  <a:gd name="connsiteY8" fmla="*/ 0 h 743361"/>
                  <a:gd name="connsiteX0" fmla="*/ 0 w 9921592"/>
                  <a:gd name="connsiteY0" fmla="*/ 0 h 743361"/>
                  <a:gd name="connsiteX1" fmla="*/ 9921592 w 9921592"/>
                  <a:gd name="connsiteY1" fmla="*/ 0 h 743361"/>
                  <a:gd name="connsiteX2" fmla="*/ 9921592 w 9921592"/>
                  <a:gd name="connsiteY2" fmla="*/ 95072 h 743361"/>
                  <a:gd name="connsiteX3" fmla="*/ 8289075 w 9921592"/>
                  <a:gd name="connsiteY3" fmla="*/ 94650 h 743361"/>
                  <a:gd name="connsiteX4" fmla="*/ 8036420 w 9921592"/>
                  <a:gd name="connsiteY4" fmla="*/ 170720 h 743361"/>
                  <a:gd name="connsiteX5" fmla="*/ 7592978 w 9921592"/>
                  <a:gd name="connsiteY5" fmla="*/ 712465 h 743361"/>
                  <a:gd name="connsiteX6" fmla="*/ 7495823 w 9921592"/>
                  <a:gd name="connsiteY6" fmla="*/ 742945 h 743361"/>
                  <a:gd name="connsiteX7" fmla="*/ 0 w 9921592"/>
                  <a:gd name="connsiteY7" fmla="*/ 743361 h 743361"/>
                  <a:gd name="connsiteX8" fmla="*/ 0 w 9921592"/>
                  <a:gd name="connsiteY8" fmla="*/ 0 h 743361"/>
                  <a:gd name="connsiteX0" fmla="*/ 0 w 9921592"/>
                  <a:gd name="connsiteY0" fmla="*/ 0 h 743361"/>
                  <a:gd name="connsiteX1" fmla="*/ 9921592 w 9921592"/>
                  <a:gd name="connsiteY1" fmla="*/ 0 h 743361"/>
                  <a:gd name="connsiteX2" fmla="*/ 9921592 w 9921592"/>
                  <a:gd name="connsiteY2" fmla="*/ 95072 h 743361"/>
                  <a:gd name="connsiteX3" fmla="*/ 8289075 w 9921592"/>
                  <a:gd name="connsiteY3" fmla="*/ 94650 h 743361"/>
                  <a:gd name="connsiteX4" fmla="*/ 8036420 w 9921592"/>
                  <a:gd name="connsiteY4" fmla="*/ 170720 h 743361"/>
                  <a:gd name="connsiteX5" fmla="*/ 7592978 w 9921592"/>
                  <a:gd name="connsiteY5" fmla="*/ 712465 h 743361"/>
                  <a:gd name="connsiteX6" fmla="*/ 7495823 w 9921592"/>
                  <a:gd name="connsiteY6" fmla="*/ 742945 h 743361"/>
                  <a:gd name="connsiteX7" fmla="*/ 0 w 9921592"/>
                  <a:gd name="connsiteY7" fmla="*/ 743361 h 743361"/>
                  <a:gd name="connsiteX8" fmla="*/ 0 w 9921592"/>
                  <a:gd name="connsiteY8" fmla="*/ 0 h 743361"/>
                  <a:gd name="connsiteX0" fmla="*/ 0 w 9921592"/>
                  <a:gd name="connsiteY0" fmla="*/ 0 h 743361"/>
                  <a:gd name="connsiteX1" fmla="*/ 9921592 w 9921592"/>
                  <a:gd name="connsiteY1" fmla="*/ 0 h 743361"/>
                  <a:gd name="connsiteX2" fmla="*/ 9921592 w 9921592"/>
                  <a:gd name="connsiteY2" fmla="*/ 95072 h 743361"/>
                  <a:gd name="connsiteX3" fmla="*/ 8289075 w 9921592"/>
                  <a:gd name="connsiteY3" fmla="*/ 94650 h 743361"/>
                  <a:gd name="connsiteX4" fmla="*/ 8036420 w 9921592"/>
                  <a:gd name="connsiteY4" fmla="*/ 170720 h 743361"/>
                  <a:gd name="connsiteX5" fmla="*/ 7592978 w 9921592"/>
                  <a:gd name="connsiteY5" fmla="*/ 712465 h 743361"/>
                  <a:gd name="connsiteX6" fmla="*/ 7495823 w 9921592"/>
                  <a:gd name="connsiteY6" fmla="*/ 742945 h 743361"/>
                  <a:gd name="connsiteX7" fmla="*/ 0 w 9921592"/>
                  <a:gd name="connsiteY7" fmla="*/ 743361 h 743361"/>
                  <a:gd name="connsiteX8" fmla="*/ 0 w 9921592"/>
                  <a:gd name="connsiteY8" fmla="*/ 0 h 743361"/>
                  <a:gd name="connsiteX0" fmla="*/ 0 w 9921592"/>
                  <a:gd name="connsiteY0" fmla="*/ 0 h 743361"/>
                  <a:gd name="connsiteX1" fmla="*/ 9921592 w 9921592"/>
                  <a:gd name="connsiteY1" fmla="*/ 0 h 743361"/>
                  <a:gd name="connsiteX2" fmla="*/ 9921592 w 9921592"/>
                  <a:gd name="connsiteY2" fmla="*/ 95072 h 743361"/>
                  <a:gd name="connsiteX3" fmla="*/ 8289075 w 9921592"/>
                  <a:gd name="connsiteY3" fmla="*/ 94650 h 743361"/>
                  <a:gd name="connsiteX4" fmla="*/ 8036420 w 9921592"/>
                  <a:gd name="connsiteY4" fmla="*/ 170720 h 743361"/>
                  <a:gd name="connsiteX5" fmla="*/ 7592978 w 9921592"/>
                  <a:gd name="connsiteY5" fmla="*/ 712465 h 743361"/>
                  <a:gd name="connsiteX6" fmla="*/ 7495823 w 9921592"/>
                  <a:gd name="connsiteY6" fmla="*/ 742945 h 743361"/>
                  <a:gd name="connsiteX7" fmla="*/ 0 w 9921592"/>
                  <a:gd name="connsiteY7" fmla="*/ 743361 h 743361"/>
                  <a:gd name="connsiteX8" fmla="*/ 0 w 9921592"/>
                  <a:gd name="connsiteY8" fmla="*/ 0 h 743361"/>
                  <a:gd name="connsiteX0" fmla="*/ 0 w 9921592"/>
                  <a:gd name="connsiteY0" fmla="*/ 0 h 743361"/>
                  <a:gd name="connsiteX1" fmla="*/ 9921592 w 9921592"/>
                  <a:gd name="connsiteY1" fmla="*/ 0 h 743361"/>
                  <a:gd name="connsiteX2" fmla="*/ 9921592 w 9921592"/>
                  <a:gd name="connsiteY2" fmla="*/ 95072 h 743361"/>
                  <a:gd name="connsiteX3" fmla="*/ 8289075 w 9921592"/>
                  <a:gd name="connsiteY3" fmla="*/ 94650 h 743361"/>
                  <a:gd name="connsiteX4" fmla="*/ 8036420 w 9921592"/>
                  <a:gd name="connsiteY4" fmla="*/ 170720 h 743361"/>
                  <a:gd name="connsiteX5" fmla="*/ 7592978 w 9921592"/>
                  <a:gd name="connsiteY5" fmla="*/ 712465 h 743361"/>
                  <a:gd name="connsiteX6" fmla="*/ 7495823 w 9921592"/>
                  <a:gd name="connsiteY6" fmla="*/ 742945 h 743361"/>
                  <a:gd name="connsiteX7" fmla="*/ 0 w 9921592"/>
                  <a:gd name="connsiteY7" fmla="*/ 743361 h 743361"/>
                  <a:gd name="connsiteX8" fmla="*/ 0 w 9921592"/>
                  <a:gd name="connsiteY8" fmla="*/ 0 h 743361"/>
                  <a:gd name="connsiteX0" fmla="*/ 0 w 9921592"/>
                  <a:gd name="connsiteY0" fmla="*/ 0 h 743361"/>
                  <a:gd name="connsiteX1" fmla="*/ 9921592 w 9921592"/>
                  <a:gd name="connsiteY1" fmla="*/ 0 h 743361"/>
                  <a:gd name="connsiteX2" fmla="*/ 9921592 w 9921592"/>
                  <a:gd name="connsiteY2" fmla="*/ 95072 h 743361"/>
                  <a:gd name="connsiteX3" fmla="*/ 8289075 w 9921592"/>
                  <a:gd name="connsiteY3" fmla="*/ 94650 h 743361"/>
                  <a:gd name="connsiteX4" fmla="*/ 8036420 w 9921592"/>
                  <a:gd name="connsiteY4" fmla="*/ 170720 h 743361"/>
                  <a:gd name="connsiteX5" fmla="*/ 7495823 w 9921592"/>
                  <a:gd name="connsiteY5" fmla="*/ 742945 h 743361"/>
                  <a:gd name="connsiteX6" fmla="*/ 0 w 9921592"/>
                  <a:gd name="connsiteY6" fmla="*/ 743361 h 743361"/>
                  <a:gd name="connsiteX7" fmla="*/ 0 w 9921592"/>
                  <a:gd name="connsiteY7" fmla="*/ 0 h 743361"/>
                  <a:gd name="connsiteX0" fmla="*/ 0 w 9921592"/>
                  <a:gd name="connsiteY0" fmla="*/ 0 h 743361"/>
                  <a:gd name="connsiteX1" fmla="*/ 9921592 w 9921592"/>
                  <a:gd name="connsiteY1" fmla="*/ 0 h 743361"/>
                  <a:gd name="connsiteX2" fmla="*/ 9921592 w 9921592"/>
                  <a:gd name="connsiteY2" fmla="*/ 95072 h 743361"/>
                  <a:gd name="connsiteX3" fmla="*/ 8289075 w 9921592"/>
                  <a:gd name="connsiteY3" fmla="*/ 94650 h 743361"/>
                  <a:gd name="connsiteX4" fmla="*/ 8036420 w 9921592"/>
                  <a:gd name="connsiteY4" fmla="*/ 170720 h 743361"/>
                  <a:gd name="connsiteX5" fmla="*/ 7495823 w 9921592"/>
                  <a:gd name="connsiteY5" fmla="*/ 742945 h 743361"/>
                  <a:gd name="connsiteX6" fmla="*/ 0 w 9921592"/>
                  <a:gd name="connsiteY6" fmla="*/ 743361 h 743361"/>
                  <a:gd name="connsiteX7" fmla="*/ 0 w 9921592"/>
                  <a:gd name="connsiteY7" fmla="*/ 0 h 743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21592" h="743361">
                    <a:moveTo>
                      <a:pt x="0" y="0"/>
                    </a:moveTo>
                    <a:lnTo>
                      <a:pt x="9921592" y="0"/>
                    </a:lnTo>
                    <a:lnTo>
                      <a:pt x="9921592" y="95072"/>
                    </a:lnTo>
                    <a:lnTo>
                      <a:pt x="8289075" y="94650"/>
                    </a:lnTo>
                    <a:cubicBezTo>
                      <a:pt x="8177322" y="96347"/>
                      <a:pt x="8103585" y="89716"/>
                      <a:pt x="8036420" y="170720"/>
                    </a:cubicBezTo>
                    <a:cubicBezTo>
                      <a:pt x="7904211" y="278769"/>
                      <a:pt x="7995121" y="698940"/>
                      <a:pt x="7495823" y="742945"/>
                    </a:cubicBezTo>
                    <a:lnTo>
                      <a:pt x="0" y="743361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070C0"/>
                  </a:gs>
                  <a:gs pos="68000">
                    <a:schemeClr val="accent1">
                      <a:lumMod val="7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62"/>
              </a:p>
            </p:txBody>
          </p:sp>
          <p:sp>
            <p:nvSpPr>
              <p:cNvPr id="30" name="직각 삼각형 29"/>
              <p:cNvSpPr/>
              <p:nvPr/>
            </p:nvSpPr>
            <p:spPr>
              <a:xfrm flipV="1">
                <a:off x="-10826" y="4"/>
                <a:ext cx="1424607" cy="743361"/>
              </a:xfrm>
              <a:prstGeom prst="rtTriangle">
                <a:avLst/>
              </a:prstGeom>
              <a:gradFill>
                <a:gsLst>
                  <a:gs pos="5000">
                    <a:schemeClr val="bg1">
                      <a:alpha val="10000"/>
                    </a:schemeClr>
                  </a:gs>
                  <a:gs pos="100000">
                    <a:schemeClr val="bg1">
                      <a:alpha val="6000"/>
                    </a:schemeClr>
                  </a:gs>
                </a:gsLst>
                <a:path path="circle">
                  <a:fillToRect l="100000" b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62"/>
              </a:p>
            </p:txBody>
          </p:sp>
          <p:sp>
            <p:nvSpPr>
              <p:cNvPr id="31" name="직각 삼각형 30"/>
              <p:cNvSpPr/>
              <p:nvPr/>
            </p:nvSpPr>
            <p:spPr>
              <a:xfrm flipH="1" flipV="1">
                <a:off x="672668" y="0"/>
                <a:ext cx="1038771" cy="743361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71000">
                    <a:schemeClr val="bg1">
                      <a:alpha val="17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62"/>
              </a:p>
            </p:txBody>
          </p:sp>
        </p:grpSp>
        <p:pic>
          <p:nvPicPr>
            <p:cNvPr id="25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373" r="4598" b="25309"/>
            <a:stretch/>
          </p:blipFill>
          <p:spPr bwMode="auto">
            <a:xfrm>
              <a:off x="6897216" y="1"/>
              <a:ext cx="1527767" cy="725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7" name="그림 16"/>
          <p:cNvPicPr/>
          <p:nvPr userDrawn="1"/>
        </p:nvPicPr>
        <p:blipFill rotWithShape="1">
          <a:blip r:embed="rId5" cstate="print"/>
          <a:srcRect b="60188"/>
          <a:stretch/>
        </p:blipFill>
        <p:spPr>
          <a:xfrm flipV="1">
            <a:off x="0" y="4155050"/>
            <a:ext cx="9144000" cy="2730335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73" r="4598" b="25309"/>
          <a:stretch/>
        </p:blipFill>
        <p:spPr bwMode="auto">
          <a:xfrm>
            <a:off x="6365559" y="1"/>
            <a:ext cx="1410246" cy="725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" name="그룹 15"/>
          <p:cNvGrpSpPr/>
          <p:nvPr userDrawn="1"/>
        </p:nvGrpSpPr>
        <p:grpSpPr>
          <a:xfrm>
            <a:off x="7574358" y="371680"/>
            <a:ext cx="1226526" cy="252514"/>
            <a:chOff x="8337377" y="476672"/>
            <a:chExt cx="1328736" cy="252514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7377" y="476672"/>
              <a:ext cx="216024" cy="252514"/>
            </a:xfrm>
            <a:prstGeom prst="rect">
              <a:avLst/>
            </a:prstGeom>
          </p:spPr>
        </p:pic>
        <p:pic>
          <p:nvPicPr>
            <p:cNvPr id="24" name="Picture 4"/>
            <p:cNvPicPr>
              <a:picLocks noChangeAspect="1" noChangeArrowheads="1"/>
            </p:cNvPicPr>
            <p:nvPr/>
          </p:nvPicPr>
          <p:blipFill rotWithShape="1">
            <a:blip r:embed="rId7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58"/>
            <a:stretch/>
          </p:blipFill>
          <p:spPr bwMode="auto">
            <a:xfrm>
              <a:off x="8553400" y="476672"/>
              <a:ext cx="1112713" cy="249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578656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304"/>
          <a:stretch/>
        </p:blipFill>
        <p:spPr>
          <a:xfrm>
            <a:off x="5369183" y="1"/>
            <a:ext cx="3765947" cy="393305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" t="84005" r="2133" b="2399"/>
          <a:stretch/>
        </p:blipFill>
        <p:spPr>
          <a:xfrm>
            <a:off x="-554" y="764704"/>
            <a:ext cx="9145108" cy="1440160"/>
          </a:xfrm>
          <a:prstGeom prst="rect">
            <a:avLst/>
          </a:prstGeom>
        </p:spPr>
      </p:pic>
      <p:grpSp>
        <p:nvGrpSpPr>
          <p:cNvPr id="21" name="그룹 20"/>
          <p:cNvGrpSpPr/>
          <p:nvPr userDrawn="1"/>
        </p:nvGrpSpPr>
        <p:grpSpPr>
          <a:xfrm>
            <a:off x="-15501" y="0"/>
            <a:ext cx="9158393" cy="790686"/>
            <a:chOff x="-16793" y="0"/>
            <a:chExt cx="9921592" cy="790686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-16793" y="47325"/>
              <a:ext cx="9921592" cy="74336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38100" dir="5400000" algn="t" rotWithShape="0">
                <a:prstClr val="black">
                  <a:alpha val="4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-16793" y="0"/>
              <a:ext cx="9921592" cy="790686"/>
              <a:chOff x="-16793" y="0"/>
              <a:chExt cx="9921592" cy="790686"/>
            </a:xfrm>
          </p:grpSpPr>
          <p:sp>
            <p:nvSpPr>
              <p:cNvPr id="29" name="모서리가 둥근 직사각형 10"/>
              <p:cNvSpPr/>
              <p:nvPr/>
            </p:nvSpPr>
            <p:spPr>
              <a:xfrm>
                <a:off x="-16793" y="5"/>
                <a:ext cx="9921592" cy="790681"/>
              </a:xfrm>
              <a:custGeom>
                <a:avLst/>
                <a:gdLst>
                  <a:gd name="connsiteX0" fmla="*/ 0 w 9921592"/>
                  <a:gd name="connsiteY0" fmla="*/ 0 h 743361"/>
                  <a:gd name="connsiteX1" fmla="*/ 9921592 w 9921592"/>
                  <a:gd name="connsiteY1" fmla="*/ 0 h 743361"/>
                  <a:gd name="connsiteX2" fmla="*/ 9921592 w 9921592"/>
                  <a:gd name="connsiteY2" fmla="*/ 95072 h 743361"/>
                  <a:gd name="connsiteX3" fmla="*/ 8289075 w 9921592"/>
                  <a:gd name="connsiteY3" fmla="*/ 94650 h 743361"/>
                  <a:gd name="connsiteX4" fmla="*/ 8036420 w 9921592"/>
                  <a:gd name="connsiteY4" fmla="*/ 170720 h 743361"/>
                  <a:gd name="connsiteX5" fmla="*/ 7550941 w 9921592"/>
                  <a:gd name="connsiteY5" fmla="*/ 743361 h 743361"/>
                  <a:gd name="connsiteX6" fmla="*/ 7495823 w 9921592"/>
                  <a:gd name="connsiteY6" fmla="*/ 742945 h 743361"/>
                  <a:gd name="connsiteX7" fmla="*/ 0 w 9921592"/>
                  <a:gd name="connsiteY7" fmla="*/ 743361 h 743361"/>
                  <a:gd name="connsiteX8" fmla="*/ 0 w 9921592"/>
                  <a:gd name="connsiteY8" fmla="*/ 0 h 743361"/>
                  <a:gd name="connsiteX0" fmla="*/ 0 w 9921592"/>
                  <a:gd name="connsiteY0" fmla="*/ 0 h 763141"/>
                  <a:gd name="connsiteX1" fmla="*/ 9921592 w 9921592"/>
                  <a:gd name="connsiteY1" fmla="*/ 0 h 763141"/>
                  <a:gd name="connsiteX2" fmla="*/ 9921592 w 9921592"/>
                  <a:gd name="connsiteY2" fmla="*/ 95072 h 763141"/>
                  <a:gd name="connsiteX3" fmla="*/ 8289075 w 9921592"/>
                  <a:gd name="connsiteY3" fmla="*/ 94650 h 763141"/>
                  <a:gd name="connsiteX4" fmla="*/ 8036420 w 9921592"/>
                  <a:gd name="connsiteY4" fmla="*/ 170720 h 763141"/>
                  <a:gd name="connsiteX5" fmla="*/ 7592978 w 9921592"/>
                  <a:gd name="connsiteY5" fmla="*/ 712465 h 763141"/>
                  <a:gd name="connsiteX6" fmla="*/ 7550941 w 9921592"/>
                  <a:gd name="connsiteY6" fmla="*/ 743361 h 763141"/>
                  <a:gd name="connsiteX7" fmla="*/ 7495823 w 9921592"/>
                  <a:gd name="connsiteY7" fmla="*/ 742945 h 763141"/>
                  <a:gd name="connsiteX8" fmla="*/ 0 w 9921592"/>
                  <a:gd name="connsiteY8" fmla="*/ 743361 h 763141"/>
                  <a:gd name="connsiteX9" fmla="*/ 0 w 9921592"/>
                  <a:gd name="connsiteY9" fmla="*/ 0 h 763141"/>
                  <a:gd name="connsiteX0" fmla="*/ 0 w 9921592"/>
                  <a:gd name="connsiteY0" fmla="*/ 0 h 762937"/>
                  <a:gd name="connsiteX1" fmla="*/ 9921592 w 9921592"/>
                  <a:gd name="connsiteY1" fmla="*/ 0 h 762937"/>
                  <a:gd name="connsiteX2" fmla="*/ 9921592 w 9921592"/>
                  <a:gd name="connsiteY2" fmla="*/ 95072 h 762937"/>
                  <a:gd name="connsiteX3" fmla="*/ 8289075 w 9921592"/>
                  <a:gd name="connsiteY3" fmla="*/ 94650 h 762937"/>
                  <a:gd name="connsiteX4" fmla="*/ 8036420 w 9921592"/>
                  <a:gd name="connsiteY4" fmla="*/ 170720 h 762937"/>
                  <a:gd name="connsiteX5" fmla="*/ 7592978 w 9921592"/>
                  <a:gd name="connsiteY5" fmla="*/ 712465 h 762937"/>
                  <a:gd name="connsiteX6" fmla="*/ 7495823 w 9921592"/>
                  <a:gd name="connsiteY6" fmla="*/ 742945 h 762937"/>
                  <a:gd name="connsiteX7" fmla="*/ 0 w 9921592"/>
                  <a:gd name="connsiteY7" fmla="*/ 743361 h 762937"/>
                  <a:gd name="connsiteX8" fmla="*/ 0 w 9921592"/>
                  <a:gd name="connsiteY8" fmla="*/ 0 h 762937"/>
                  <a:gd name="connsiteX0" fmla="*/ 0 w 9921592"/>
                  <a:gd name="connsiteY0" fmla="*/ 0 h 763510"/>
                  <a:gd name="connsiteX1" fmla="*/ 9921592 w 9921592"/>
                  <a:gd name="connsiteY1" fmla="*/ 0 h 763510"/>
                  <a:gd name="connsiteX2" fmla="*/ 9921592 w 9921592"/>
                  <a:gd name="connsiteY2" fmla="*/ 95072 h 763510"/>
                  <a:gd name="connsiteX3" fmla="*/ 8289075 w 9921592"/>
                  <a:gd name="connsiteY3" fmla="*/ 94650 h 763510"/>
                  <a:gd name="connsiteX4" fmla="*/ 8036420 w 9921592"/>
                  <a:gd name="connsiteY4" fmla="*/ 170720 h 763510"/>
                  <a:gd name="connsiteX5" fmla="*/ 7592978 w 9921592"/>
                  <a:gd name="connsiteY5" fmla="*/ 712465 h 763510"/>
                  <a:gd name="connsiteX6" fmla="*/ 7495823 w 9921592"/>
                  <a:gd name="connsiteY6" fmla="*/ 742945 h 763510"/>
                  <a:gd name="connsiteX7" fmla="*/ 0 w 9921592"/>
                  <a:gd name="connsiteY7" fmla="*/ 743361 h 763510"/>
                  <a:gd name="connsiteX8" fmla="*/ 0 w 9921592"/>
                  <a:gd name="connsiteY8" fmla="*/ 0 h 763510"/>
                  <a:gd name="connsiteX0" fmla="*/ 0 w 9921592"/>
                  <a:gd name="connsiteY0" fmla="*/ 0 h 743361"/>
                  <a:gd name="connsiteX1" fmla="*/ 9921592 w 9921592"/>
                  <a:gd name="connsiteY1" fmla="*/ 0 h 743361"/>
                  <a:gd name="connsiteX2" fmla="*/ 9921592 w 9921592"/>
                  <a:gd name="connsiteY2" fmla="*/ 95072 h 743361"/>
                  <a:gd name="connsiteX3" fmla="*/ 8289075 w 9921592"/>
                  <a:gd name="connsiteY3" fmla="*/ 94650 h 743361"/>
                  <a:gd name="connsiteX4" fmla="*/ 8036420 w 9921592"/>
                  <a:gd name="connsiteY4" fmla="*/ 170720 h 743361"/>
                  <a:gd name="connsiteX5" fmla="*/ 7592978 w 9921592"/>
                  <a:gd name="connsiteY5" fmla="*/ 712465 h 743361"/>
                  <a:gd name="connsiteX6" fmla="*/ 7495823 w 9921592"/>
                  <a:gd name="connsiteY6" fmla="*/ 742945 h 743361"/>
                  <a:gd name="connsiteX7" fmla="*/ 0 w 9921592"/>
                  <a:gd name="connsiteY7" fmla="*/ 743361 h 743361"/>
                  <a:gd name="connsiteX8" fmla="*/ 0 w 9921592"/>
                  <a:gd name="connsiteY8" fmla="*/ 0 h 743361"/>
                  <a:gd name="connsiteX0" fmla="*/ 0 w 9921592"/>
                  <a:gd name="connsiteY0" fmla="*/ 0 h 743361"/>
                  <a:gd name="connsiteX1" fmla="*/ 9921592 w 9921592"/>
                  <a:gd name="connsiteY1" fmla="*/ 0 h 743361"/>
                  <a:gd name="connsiteX2" fmla="*/ 9921592 w 9921592"/>
                  <a:gd name="connsiteY2" fmla="*/ 95072 h 743361"/>
                  <a:gd name="connsiteX3" fmla="*/ 8289075 w 9921592"/>
                  <a:gd name="connsiteY3" fmla="*/ 94650 h 743361"/>
                  <a:gd name="connsiteX4" fmla="*/ 8036420 w 9921592"/>
                  <a:gd name="connsiteY4" fmla="*/ 170720 h 743361"/>
                  <a:gd name="connsiteX5" fmla="*/ 7592978 w 9921592"/>
                  <a:gd name="connsiteY5" fmla="*/ 712465 h 743361"/>
                  <a:gd name="connsiteX6" fmla="*/ 7495823 w 9921592"/>
                  <a:gd name="connsiteY6" fmla="*/ 742945 h 743361"/>
                  <a:gd name="connsiteX7" fmla="*/ 0 w 9921592"/>
                  <a:gd name="connsiteY7" fmla="*/ 743361 h 743361"/>
                  <a:gd name="connsiteX8" fmla="*/ 0 w 9921592"/>
                  <a:gd name="connsiteY8" fmla="*/ 0 h 743361"/>
                  <a:gd name="connsiteX0" fmla="*/ 0 w 9921592"/>
                  <a:gd name="connsiteY0" fmla="*/ 0 h 743361"/>
                  <a:gd name="connsiteX1" fmla="*/ 9921592 w 9921592"/>
                  <a:gd name="connsiteY1" fmla="*/ 0 h 743361"/>
                  <a:gd name="connsiteX2" fmla="*/ 9921592 w 9921592"/>
                  <a:gd name="connsiteY2" fmla="*/ 95072 h 743361"/>
                  <a:gd name="connsiteX3" fmla="*/ 8289075 w 9921592"/>
                  <a:gd name="connsiteY3" fmla="*/ 94650 h 743361"/>
                  <a:gd name="connsiteX4" fmla="*/ 8036420 w 9921592"/>
                  <a:gd name="connsiteY4" fmla="*/ 170720 h 743361"/>
                  <a:gd name="connsiteX5" fmla="*/ 7592978 w 9921592"/>
                  <a:gd name="connsiteY5" fmla="*/ 712465 h 743361"/>
                  <a:gd name="connsiteX6" fmla="*/ 7495823 w 9921592"/>
                  <a:gd name="connsiteY6" fmla="*/ 742945 h 743361"/>
                  <a:gd name="connsiteX7" fmla="*/ 0 w 9921592"/>
                  <a:gd name="connsiteY7" fmla="*/ 743361 h 743361"/>
                  <a:gd name="connsiteX8" fmla="*/ 0 w 9921592"/>
                  <a:gd name="connsiteY8" fmla="*/ 0 h 743361"/>
                  <a:gd name="connsiteX0" fmla="*/ 0 w 9921592"/>
                  <a:gd name="connsiteY0" fmla="*/ 0 h 743361"/>
                  <a:gd name="connsiteX1" fmla="*/ 9921592 w 9921592"/>
                  <a:gd name="connsiteY1" fmla="*/ 0 h 743361"/>
                  <a:gd name="connsiteX2" fmla="*/ 9921592 w 9921592"/>
                  <a:gd name="connsiteY2" fmla="*/ 95072 h 743361"/>
                  <a:gd name="connsiteX3" fmla="*/ 8289075 w 9921592"/>
                  <a:gd name="connsiteY3" fmla="*/ 94650 h 743361"/>
                  <a:gd name="connsiteX4" fmla="*/ 8036420 w 9921592"/>
                  <a:gd name="connsiteY4" fmla="*/ 170720 h 743361"/>
                  <a:gd name="connsiteX5" fmla="*/ 7592978 w 9921592"/>
                  <a:gd name="connsiteY5" fmla="*/ 712465 h 743361"/>
                  <a:gd name="connsiteX6" fmla="*/ 7495823 w 9921592"/>
                  <a:gd name="connsiteY6" fmla="*/ 742945 h 743361"/>
                  <a:gd name="connsiteX7" fmla="*/ 0 w 9921592"/>
                  <a:gd name="connsiteY7" fmla="*/ 743361 h 743361"/>
                  <a:gd name="connsiteX8" fmla="*/ 0 w 9921592"/>
                  <a:gd name="connsiteY8" fmla="*/ 0 h 743361"/>
                  <a:gd name="connsiteX0" fmla="*/ 0 w 9921592"/>
                  <a:gd name="connsiteY0" fmla="*/ 0 h 743361"/>
                  <a:gd name="connsiteX1" fmla="*/ 9921592 w 9921592"/>
                  <a:gd name="connsiteY1" fmla="*/ 0 h 743361"/>
                  <a:gd name="connsiteX2" fmla="*/ 9921592 w 9921592"/>
                  <a:gd name="connsiteY2" fmla="*/ 95072 h 743361"/>
                  <a:gd name="connsiteX3" fmla="*/ 8289075 w 9921592"/>
                  <a:gd name="connsiteY3" fmla="*/ 94650 h 743361"/>
                  <a:gd name="connsiteX4" fmla="*/ 8036420 w 9921592"/>
                  <a:gd name="connsiteY4" fmla="*/ 170720 h 743361"/>
                  <a:gd name="connsiteX5" fmla="*/ 7592978 w 9921592"/>
                  <a:gd name="connsiteY5" fmla="*/ 712465 h 743361"/>
                  <a:gd name="connsiteX6" fmla="*/ 7495823 w 9921592"/>
                  <a:gd name="connsiteY6" fmla="*/ 742945 h 743361"/>
                  <a:gd name="connsiteX7" fmla="*/ 0 w 9921592"/>
                  <a:gd name="connsiteY7" fmla="*/ 743361 h 743361"/>
                  <a:gd name="connsiteX8" fmla="*/ 0 w 9921592"/>
                  <a:gd name="connsiteY8" fmla="*/ 0 h 743361"/>
                  <a:gd name="connsiteX0" fmla="*/ 0 w 9921592"/>
                  <a:gd name="connsiteY0" fmla="*/ 0 h 743361"/>
                  <a:gd name="connsiteX1" fmla="*/ 9921592 w 9921592"/>
                  <a:gd name="connsiteY1" fmla="*/ 0 h 743361"/>
                  <a:gd name="connsiteX2" fmla="*/ 9921592 w 9921592"/>
                  <a:gd name="connsiteY2" fmla="*/ 95072 h 743361"/>
                  <a:gd name="connsiteX3" fmla="*/ 8289075 w 9921592"/>
                  <a:gd name="connsiteY3" fmla="*/ 94650 h 743361"/>
                  <a:gd name="connsiteX4" fmla="*/ 8036420 w 9921592"/>
                  <a:gd name="connsiteY4" fmla="*/ 170720 h 743361"/>
                  <a:gd name="connsiteX5" fmla="*/ 7592978 w 9921592"/>
                  <a:gd name="connsiteY5" fmla="*/ 712465 h 743361"/>
                  <a:gd name="connsiteX6" fmla="*/ 7495823 w 9921592"/>
                  <a:gd name="connsiteY6" fmla="*/ 742945 h 743361"/>
                  <a:gd name="connsiteX7" fmla="*/ 0 w 9921592"/>
                  <a:gd name="connsiteY7" fmla="*/ 743361 h 743361"/>
                  <a:gd name="connsiteX8" fmla="*/ 0 w 9921592"/>
                  <a:gd name="connsiteY8" fmla="*/ 0 h 743361"/>
                  <a:gd name="connsiteX0" fmla="*/ 0 w 9921592"/>
                  <a:gd name="connsiteY0" fmla="*/ 0 h 743361"/>
                  <a:gd name="connsiteX1" fmla="*/ 9921592 w 9921592"/>
                  <a:gd name="connsiteY1" fmla="*/ 0 h 743361"/>
                  <a:gd name="connsiteX2" fmla="*/ 9921592 w 9921592"/>
                  <a:gd name="connsiteY2" fmla="*/ 95072 h 743361"/>
                  <a:gd name="connsiteX3" fmla="*/ 8289075 w 9921592"/>
                  <a:gd name="connsiteY3" fmla="*/ 94650 h 743361"/>
                  <a:gd name="connsiteX4" fmla="*/ 8036420 w 9921592"/>
                  <a:gd name="connsiteY4" fmla="*/ 170720 h 743361"/>
                  <a:gd name="connsiteX5" fmla="*/ 7495823 w 9921592"/>
                  <a:gd name="connsiteY5" fmla="*/ 742945 h 743361"/>
                  <a:gd name="connsiteX6" fmla="*/ 0 w 9921592"/>
                  <a:gd name="connsiteY6" fmla="*/ 743361 h 743361"/>
                  <a:gd name="connsiteX7" fmla="*/ 0 w 9921592"/>
                  <a:gd name="connsiteY7" fmla="*/ 0 h 743361"/>
                  <a:gd name="connsiteX0" fmla="*/ 0 w 9921592"/>
                  <a:gd name="connsiteY0" fmla="*/ 0 h 743361"/>
                  <a:gd name="connsiteX1" fmla="*/ 9921592 w 9921592"/>
                  <a:gd name="connsiteY1" fmla="*/ 0 h 743361"/>
                  <a:gd name="connsiteX2" fmla="*/ 9921592 w 9921592"/>
                  <a:gd name="connsiteY2" fmla="*/ 95072 h 743361"/>
                  <a:gd name="connsiteX3" fmla="*/ 8289075 w 9921592"/>
                  <a:gd name="connsiteY3" fmla="*/ 94650 h 743361"/>
                  <a:gd name="connsiteX4" fmla="*/ 8036420 w 9921592"/>
                  <a:gd name="connsiteY4" fmla="*/ 170720 h 743361"/>
                  <a:gd name="connsiteX5" fmla="*/ 7495823 w 9921592"/>
                  <a:gd name="connsiteY5" fmla="*/ 742945 h 743361"/>
                  <a:gd name="connsiteX6" fmla="*/ 0 w 9921592"/>
                  <a:gd name="connsiteY6" fmla="*/ 743361 h 743361"/>
                  <a:gd name="connsiteX7" fmla="*/ 0 w 9921592"/>
                  <a:gd name="connsiteY7" fmla="*/ 0 h 743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21592" h="743361">
                    <a:moveTo>
                      <a:pt x="0" y="0"/>
                    </a:moveTo>
                    <a:lnTo>
                      <a:pt x="9921592" y="0"/>
                    </a:lnTo>
                    <a:lnTo>
                      <a:pt x="9921592" y="95072"/>
                    </a:lnTo>
                    <a:lnTo>
                      <a:pt x="8289075" y="94650"/>
                    </a:lnTo>
                    <a:cubicBezTo>
                      <a:pt x="8177322" y="96347"/>
                      <a:pt x="8103585" y="89716"/>
                      <a:pt x="8036420" y="170720"/>
                    </a:cubicBezTo>
                    <a:cubicBezTo>
                      <a:pt x="7904211" y="278769"/>
                      <a:pt x="7995121" y="698940"/>
                      <a:pt x="7495823" y="742945"/>
                    </a:cubicBezTo>
                    <a:lnTo>
                      <a:pt x="0" y="743361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070C0"/>
                  </a:gs>
                  <a:gs pos="68000">
                    <a:schemeClr val="accent1">
                      <a:lumMod val="7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62"/>
              </a:p>
            </p:txBody>
          </p:sp>
          <p:sp>
            <p:nvSpPr>
              <p:cNvPr id="30" name="직각 삼각형 29"/>
              <p:cNvSpPr/>
              <p:nvPr/>
            </p:nvSpPr>
            <p:spPr>
              <a:xfrm flipV="1">
                <a:off x="-10826" y="4"/>
                <a:ext cx="1424607" cy="743361"/>
              </a:xfrm>
              <a:prstGeom prst="rtTriangle">
                <a:avLst/>
              </a:prstGeom>
              <a:gradFill>
                <a:gsLst>
                  <a:gs pos="5000">
                    <a:schemeClr val="bg1">
                      <a:alpha val="10000"/>
                    </a:schemeClr>
                  </a:gs>
                  <a:gs pos="100000">
                    <a:schemeClr val="bg1">
                      <a:alpha val="6000"/>
                    </a:schemeClr>
                  </a:gs>
                </a:gsLst>
                <a:path path="circle">
                  <a:fillToRect l="100000" b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62"/>
              </a:p>
            </p:txBody>
          </p:sp>
          <p:sp>
            <p:nvSpPr>
              <p:cNvPr id="31" name="직각 삼각형 30"/>
              <p:cNvSpPr/>
              <p:nvPr/>
            </p:nvSpPr>
            <p:spPr>
              <a:xfrm flipH="1" flipV="1">
                <a:off x="672668" y="0"/>
                <a:ext cx="1038771" cy="743361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71000">
                    <a:schemeClr val="bg1">
                      <a:alpha val="17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62"/>
              </a:p>
            </p:txBody>
          </p:sp>
        </p:grpSp>
        <p:pic>
          <p:nvPicPr>
            <p:cNvPr id="25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373" r="4598" b="25309"/>
            <a:stretch/>
          </p:blipFill>
          <p:spPr bwMode="auto">
            <a:xfrm>
              <a:off x="6897216" y="1"/>
              <a:ext cx="1527767" cy="725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7" name="그림 16"/>
          <p:cNvPicPr/>
          <p:nvPr userDrawn="1"/>
        </p:nvPicPr>
        <p:blipFill rotWithShape="1">
          <a:blip r:embed="rId5" cstate="print"/>
          <a:srcRect b="60188"/>
          <a:stretch/>
        </p:blipFill>
        <p:spPr>
          <a:xfrm flipV="1">
            <a:off x="0" y="4155050"/>
            <a:ext cx="9144000" cy="2730335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73" r="4598" b="25309"/>
          <a:stretch/>
        </p:blipFill>
        <p:spPr bwMode="auto">
          <a:xfrm>
            <a:off x="6365559" y="1"/>
            <a:ext cx="1410246" cy="725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" name="그룹 15"/>
          <p:cNvGrpSpPr/>
          <p:nvPr userDrawn="1"/>
        </p:nvGrpSpPr>
        <p:grpSpPr>
          <a:xfrm>
            <a:off x="7574358" y="371680"/>
            <a:ext cx="1226526" cy="252514"/>
            <a:chOff x="8337377" y="476672"/>
            <a:chExt cx="1328736" cy="252514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7377" y="476672"/>
              <a:ext cx="216024" cy="252514"/>
            </a:xfrm>
            <a:prstGeom prst="rect">
              <a:avLst/>
            </a:prstGeom>
          </p:spPr>
        </p:pic>
        <p:pic>
          <p:nvPicPr>
            <p:cNvPr id="24" name="Picture 4"/>
            <p:cNvPicPr>
              <a:picLocks noChangeAspect="1" noChangeArrowheads="1"/>
            </p:cNvPicPr>
            <p:nvPr/>
          </p:nvPicPr>
          <p:blipFill rotWithShape="1">
            <a:blip r:embed="rId7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58"/>
            <a:stretch/>
          </p:blipFill>
          <p:spPr bwMode="auto">
            <a:xfrm>
              <a:off x="8553400" y="476672"/>
              <a:ext cx="1112713" cy="249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097586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304"/>
          <a:stretch/>
        </p:blipFill>
        <p:spPr>
          <a:xfrm>
            <a:off x="5369183" y="1"/>
            <a:ext cx="3765947" cy="393305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" t="84005" r="2133" b="2399"/>
          <a:stretch/>
        </p:blipFill>
        <p:spPr>
          <a:xfrm>
            <a:off x="-554" y="0"/>
            <a:ext cx="9145108" cy="1440160"/>
          </a:xfrm>
          <a:prstGeom prst="rect">
            <a:avLst/>
          </a:prstGeom>
        </p:spPr>
      </p:pic>
      <p:pic>
        <p:nvPicPr>
          <p:cNvPr id="17" name="그림 16"/>
          <p:cNvPicPr/>
          <p:nvPr userDrawn="1"/>
        </p:nvPicPr>
        <p:blipFill rotWithShape="1">
          <a:blip r:embed="rId4" cstate="print"/>
          <a:srcRect b="60188"/>
          <a:stretch/>
        </p:blipFill>
        <p:spPr>
          <a:xfrm flipV="1">
            <a:off x="0" y="4155050"/>
            <a:ext cx="9144000" cy="273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90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44430-BAFE-4802-9F92-3A005CCD632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754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44430-BAFE-4802-9F92-3A005CCD632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19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44430-BAFE-4802-9F92-3A005CCD632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207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44430-BAFE-4802-9F92-3A005CCD632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22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44430-BAFE-4802-9F92-3A005CCD632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075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44430-BAFE-4802-9F92-3A005CCD632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443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44430-BAFE-4802-9F92-3A005CCD632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178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44430-BAFE-4802-9F92-3A005CCD632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146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44430-BAFE-4802-9F92-3A005CCD632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453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5" r:id="rId12"/>
    <p:sldLayoutId id="2147483666" r:id="rId13"/>
    <p:sldLayoutId id="2147483668" r:id="rId14"/>
    <p:sldLayoutId id="2147483669" r:id="rId15"/>
    <p:sldLayoutId id="2147483670" r:id="rId16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5890" y="1340044"/>
            <a:ext cx="8546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200" dirty="0" smtClean="0">
                <a:gradFill>
                  <a:gsLst>
                    <a:gs pos="45000">
                      <a:srgbClr val="003372"/>
                    </a:gs>
                    <a:gs pos="50000">
                      <a:schemeClr val="tx1"/>
                    </a:gs>
                  </a:gsLst>
                  <a:lin ang="5400000" scaled="0"/>
                </a:gradFill>
                <a:latin typeface="+mn-ea"/>
              </a:rPr>
              <a:t>국가직무능력표준</a:t>
            </a:r>
            <a:r>
              <a:rPr lang="en-US" altLang="ko-KR" sz="2800" b="1" spc="-200" dirty="0" smtClean="0">
                <a:gradFill>
                  <a:gsLst>
                    <a:gs pos="45000">
                      <a:srgbClr val="003372"/>
                    </a:gs>
                    <a:gs pos="50000">
                      <a:schemeClr val="tx1"/>
                    </a:gs>
                  </a:gsLst>
                  <a:lin ang="5400000" scaled="0"/>
                </a:gradFill>
                <a:latin typeface="+mn-ea"/>
              </a:rPr>
              <a:t>(NCS) </a:t>
            </a:r>
            <a:r>
              <a:rPr lang="ko-KR" altLang="en-US" sz="2800" b="1" spc="-200" dirty="0" smtClean="0">
                <a:gradFill>
                  <a:gsLst>
                    <a:gs pos="45000">
                      <a:srgbClr val="003372"/>
                    </a:gs>
                    <a:gs pos="50000">
                      <a:schemeClr val="tx1"/>
                    </a:gs>
                  </a:gsLst>
                  <a:lin ang="5400000" scaled="0"/>
                </a:gradFill>
                <a:latin typeface="+mn-ea"/>
              </a:rPr>
              <a:t>기반 </a:t>
            </a:r>
            <a:r>
              <a:rPr lang="ko-KR" altLang="en-US" sz="4000" b="1" spc="-200" dirty="0" smtClean="0">
                <a:gradFill>
                  <a:gsLst>
                    <a:gs pos="45000">
                      <a:srgbClr val="003372"/>
                    </a:gs>
                    <a:gs pos="50000">
                      <a:schemeClr val="tx1"/>
                    </a:gs>
                  </a:gsLst>
                  <a:lin ang="5400000" scaled="0"/>
                </a:gradFill>
                <a:latin typeface="+mn-ea"/>
              </a:rPr>
              <a:t>훈련과정 </a:t>
            </a:r>
            <a:r>
              <a:rPr lang="ko-KR" altLang="en-US" sz="4000" b="1" spc="-200" dirty="0" smtClean="0">
                <a:gradFill>
                  <a:gsLst>
                    <a:gs pos="45000">
                      <a:srgbClr val="003372"/>
                    </a:gs>
                    <a:gs pos="50000">
                      <a:schemeClr val="tx1"/>
                    </a:gs>
                  </a:gsLst>
                  <a:lin ang="5400000" scaled="0"/>
                </a:gradFill>
                <a:latin typeface="+mn-ea"/>
              </a:rPr>
              <a:t>편성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86446" y="6045865"/>
            <a:ext cx="3357554" cy="81213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486" y="0"/>
            <a:ext cx="4038600" cy="10096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3848" y="3861048"/>
            <a:ext cx="3816424" cy="7200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69864" y="3983169"/>
            <a:ext cx="2649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spc="-200" dirty="0" smtClean="0">
                <a:solidFill>
                  <a:srgbClr val="00699A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+mn-ea"/>
              </a:rPr>
              <a:t>국가직무능력표준</a:t>
            </a:r>
            <a:endParaRPr lang="ko-KR" altLang="en-US" sz="2200" b="1" spc="-200" dirty="0">
              <a:solidFill>
                <a:srgbClr val="00699A"/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  <a:latin typeface="+mn-ea"/>
            </a:endParaRPr>
          </a:p>
        </p:txBody>
      </p:sp>
      <p:pic>
        <p:nvPicPr>
          <p:cNvPr id="1026" name="Picture 2" descr="C:\Users\PC\Downloads\signature_image\signature3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42781" y="5662952"/>
            <a:ext cx="2521707" cy="1510464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gray">
          <a:xfrm>
            <a:off x="1704104" y="1340769"/>
            <a:ext cx="7093952" cy="1728191"/>
          </a:xfrm>
          <a:prstGeom prst="rect">
            <a:avLst/>
          </a:prstGeom>
          <a:gradFill rotWithShape="1">
            <a:gsLst>
              <a:gs pos="0">
                <a:srgbClr val="CBCBCB"/>
              </a:gs>
              <a:gs pos="50000">
                <a:srgbClr val="CBCBCB">
                  <a:gamma/>
                  <a:tint val="35294"/>
                  <a:invGamma/>
                </a:srgbClr>
              </a:gs>
              <a:gs pos="100000">
                <a:srgbClr val="CBCBCB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  <a:scene3d>
            <a:camera prst="legacyPerspectiveTop"/>
            <a:lightRig rig="legacyFlat3" dir="r"/>
          </a:scene3d>
          <a:sp3d extrusionH="430200" prstMaterial="legacyPlastic">
            <a:bevelT w="13500" h="13500" prst="angle"/>
            <a:bevelB w="13500" h="13500" prst="angle"/>
            <a:extrusionClr>
              <a:srgbClr val="CBCBCB"/>
            </a:extrusionClr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  <a:flatTx/>
          </a:bodyPr>
          <a:lstStyle/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latin typeface="+mn-ea"/>
              </a:rPr>
              <a:t>해당 </a:t>
            </a:r>
            <a:r>
              <a:rPr lang="ko-KR" altLang="en-US" b="1" dirty="0" err="1">
                <a:latin typeface="+mn-ea"/>
              </a:rPr>
              <a:t>능력단위를</a:t>
            </a:r>
            <a:r>
              <a:rPr lang="ko-KR" altLang="en-US" b="1" dirty="0">
                <a:latin typeface="+mn-ea"/>
              </a:rPr>
              <a:t> 구성하는 기능이나 작업이 특정한 </a:t>
            </a:r>
            <a:r>
              <a:rPr lang="ko-KR" altLang="en-US" b="1" dirty="0">
                <a:solidFill>
                  <a:srgbClr val="C00000"/>
                </a:solidFill>
                <a:latin typeface="+mn-ea"/>
              </a:rPr>
              <a:t>순서</a:t>
            </a:r>
            <a:r>
              <a:rPr lang="ko-KR" altLang="en-US" b="1" dirty="0">
                <a:latin typeface="+mn-ea"/>
              </a:rPr>
              <a:t>나 </a:t>
            </a:r>
            <a:r>
              <a:rPr lang="ko-KR" altLang="en-US" b="1" dirty="0">
                <a:solidFill>
                  <a:srgbClr val="C00000"/>
                </a:solidFill>
                <a:latin typeface="+mn-ea"/>
              </a:rPr>
              <a:t>절차</a:t>
            </a:r>
            <a:r>
              <a:rPr lang="ko-KR" altLang="en-US" b="1" dirty="0">
                <a:latin typeface="+mn-ea"/>
              </a:rPr>
              <a:t>로 </a:t>
            </a:r>
            <a:r>
              <a:rPr lang="ko-KR" altLang="en-US" b="1" dirty="0" smtClean="0">
                <a:latin typeface="+mn-ea"/>
              </a:rPr>
              <a:t>구성</a:t>
            </a:r>
            <a:endParaRPr lang="en-US" altLang="ko-KR" b="1" dirty="0" smtClean="0">
              <a:latin typeface="+mn-ea"/>
            </a:endParaRPr>
          </a:p>
          <a:p>
            <a:pPr marL="285750" lvl="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b="1" dirty="0" err="1" smtClean="0">
                <a:latin typeface="+mn-ea"/>
              </a:rPr>
              <a:t>품질점검</a:t>
            </a:r>
            <a:r>
              <a:rPr lang="ko-KR" altLang="en-US" b="1" dirty="0" smtClean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계획 수립하기 → </a:t>
            </a:r>
            <a:r>
              <a:rPr lang="ko-KR" altLang="en-US" b="1" dirty="0" err="1">
                <a:latin typeface="+mn-ea"/>
              </a:rPr>
              <a:t>점검표</a:t>
            </a:r>
            <a:r>
              <a:rPr lang="ko-KR" altLang="en-US" b="1" dirty="0">
                <a:latin typeface="+mn-ea"/>
              </a:rPr>
              <a:t> 작성하기 → </a:t>
            </a:r>
            <a:r>
              <a:rPr lang="ko-KR" altLang="en-US" b="1" dirty="0" err="1">
                <a:latin typeface="+mn-ea"/>
              </a:rPr>
              <a:t>점검실시</a:t>
            </a:r>
            <a:r>
              <a:rPr lang="ko-KR" altLang="en-US" b="1" dirty="0">
                <a:latin typeface="+mn-ea"/>
              </a:rPr>
              <a:t> </a:t>
            </a:r>
            <a:r>
              <a:rPr lang="ko-KR" altLang="en-US" b="1" dirty="0" smtClean="0">
                <a:latin typeface="+mn-ea"/>
              </a:rPr>
              <a:t>하기</a:t>
            </a:r>
            <a:r>
              <a:rPr lang="en-US" altLang="ko-KR" b="1" dirty="0" smtClean="0">
                <a:latin typeface="+mn-ea"/>
              </a:rPr>
              <a:t> </a:t>
            </a:r>
            <a:r>
              <a:rPr lang="ko-KR" altLang="en-US" b="1" dirty="0" smtClean="0">
                <a:latin typeface="+mn-ea"/>
              </a:rPr>
              <a:t>→ </a:t>
            </a:r>
            <a:r>
              <a:rPr lang="ko-KR" altLang="en-US" b="1" dirty="0">
                <a:latin typeface="+mn-ea"/>
              </a:rPr>
              <a:t>품질 점검 </a:t>
            </a:r>
            <a:r>
              <a:rPr lang="ko-KR" altLang="en-US" b="1" dirty="0" smtClean="0">
                <a:latin typeface="+mn-ea"/>
              </a:rPr>
              <a:t>평가하기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gray">
          <a:xfrm>
            <a:off x="323528" y="1340768"/>
            <a:ext cx="1380576" cy="1728192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  <a:scene3d>
            <a:camera prst="legacyPerspectiveTop"/>
            <a:lightRig rig="legacyFlat3" dir="r"/>
          </a:scene3d>
          <a:sp3d extrusionH="430200" prstMaterial="legacyMetal">
            <a:bevelT w="13500" h="13500" prst="angle"/>
            <a:bevelB w="13500" h="13500" prst="angle"/>
            <a:extrusionClr>
              <a:srgbClr val="FFFF99"/>
            </a:extrusionClr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flatTx/>
          </a:bodyPr>
          <a:lstStyle/>
          <a:p>
            <a:pPr lvl="0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b="1" dirty="0" smtClean="0">
                <a:solidFill>
                  <a:srgbClr val="FFFFFF"/>
                </a:solidFill>
                <a:latin typeface="+mn-ea"/>
                <a:cs typeface="Arial" pitchFamily="34" charset="0"/>
              </a:rPr>
              <a:t>절차적 요소</a:t>
            </a:r>
            <a:endParaRPr kumimoji="1" lang="ko-KR" altLang="ko-KR" b="1" dirty="0" smtClean="0">
              <a:solidFill>
                <a:srgbClr val="FFFFFF"/>
              </a:solidFill>
              <a:latin typeface="+mn-ea"/>
              <a:cs typeface="Arial" pitchFamily="34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gray">
          <a:xfrm>
            <a:off x="323528" y="3452051"/>
            <a:ext cx="1402993" cy="2128322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  <a:scene3d>
            <a:camera prst="legacyPerspectiveTop"/>
            <a:lightRig rig="legacyFlat3" dir="r"/>
          </a:scene3d>
          <a:sp3d extrusionH="430200" prstMaterial="legacyMetal">
            <a:bevelT w="13500" h="13500" prst="angle"/>
            <a:bevelB w="13500" h="13500" prst="angle"/>
            <a:extrusionClr>
              <a:srgbClr val="CCFFFF"/>
            </a:extrusionClr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flatTx/>
          </a:bodyPr>
          <a:lstStyle/>
          <a:p>
            <a:pPr lvl="0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b="1" dirty="0" err="1" smtClean="0">
                <a:solidFill>
                  <a:srgbClr val="FFFFFF"/>
                </a:solidFill>
                <a:latin typeface="+mn-ea"/>
                <a:cs typeface="Arial" pitchFamily="34" charset="0"/>
              </a:rPr>
              <a:t>영역적</a:t>
            </a:r>
            <a:r>
              <a:rPr kumimoji="1" lang="ko-KR" altLang="en-US" b="1" dirty="0" smtClean="0">
                <a:solidFill>
                  <a:srgbClr val="FFFFFF"/>
                </a:solidFill>
                <a:latin typeface="+mn-ea"/>
                <a:cs typeface="Arial" pitchFamily="34" charset="0"/>
              </a:rPr>
              <a:t> 요소</a:t>
            </a:r>
            <a:endParaRPr kumimoji="1" lang="ko-KR" altLang="ko-KR" b="1" dirty="0">
              <a:solidFill>
                <a:srgbClr val="FFFFFF"/>
              </a:solidFill>
              <a:latin typeface="+mn-ea"/>
              <a:cs typeface="Arial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gray">
          <a:xfrm>
            <a:off x="1726520" y="3429000"/>
            <a:ext cx="7093952" cy="2151373"/>
          </a:xfrm>
          <a:prstGeom prst="rect">
            <a:avLst/>
          </a:prstGeom>
          <a:gradFill rotWithShape="1">
            <a:gsLst>
              <a:gs pos="0">
                <a:srgbClr val="CBCBCB"/>
              </a:gs>
              <a:gs pos="50000">
                <a:srgbClr val="CBCBCB">
                  <a:gamma/>
                  <a:tint val="35294"/>
                  <a:invGamma/>
                </a:srgbClr>
              </a:gs>
              <a:gs pos="100000">
                <a:srgbClr val="CBCBCB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  <a:scene3d>
            <a:camera prst="legacyPerspectiveTop"/>
            <a:lightRig rig="legacyFlat3" dir="r"/>
          </a:scene3d>
          <a:sp3d extrusionH="430200" prstMaterial="legacyPlastic">
            <a:bevelT w="13500" h="13500" prst="angle"/>
            <a:bevelB w="13500" h="13500" prst="angle"/>
            <a:extrusionClr>
              <a:srgbClr val="CBCBCB"/>
            </a:extrusionClr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  <a:flatTx/>
          </a:bodyPr>
          <a:lstStyle/>
          <a:p>
            <a:pPr lvl="0" fontAlgn="base">
              <a:lnSpc>
                <a:spcPct val="150000"/>
              </a:lnSpc>
            </a:pPr>
            <a:r>
              <a:rPr lang="ko-KR" altLang="en-US" b="1" dirty="0">
                <a:latin typeface="+mn-ea"/>
              </a:rPr>
              <a:t>해당 </a:t>
            </a:r>
            <a:r>
              <a:rPr lang="ko-KR" altLang="en-US" b="1" dirty="0" err="1">
                <a:latin typeface="+mn-ea"/>
              </a:rPr>
              <a:t>능력단위를</a:t>
            </a:r>
            <a:r>
              <a:rPr lang="ko-KR" altLang="en-US" b="1" dirty="0">
                <a:latin typeface="+mn-ea"/>
              </a:rPr>
              <a:t> 특정한 순서나 절차와 관련이 없고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>
                <a:solidFill>
                  <a:srgbClr val="C00000"/>
                </a:solidFill>
                <a:latin typeface="+mn-ea"/>
              </a:rPr>
              <a:t>작업 영역</a:t>
            </a:r>
            <a:r>
              <a:rPr lang="ko-KR" altLang="en-US" b="1" dirty="0">
                <a:latin typeface="+mn-ea"/>
              </a:rPr>
              <a:t>중심으로 구성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워드프로세서 </a:t>
            </a:r>
            <a:r>
              <a:rPr lang="ko-KR" altLang="en-US" b="1" dirty="0" smtClean="0">
                <a:latin typeface="+mn-ea"/>
              </a:rPr>
              <a:t>프로그램 활용하기</a:t>
            </a:r>
            <a:r>
              <a:rPr lang="en-US" altLang="ko-KR" b="1" dirty="0" smtClean="0">
                <a:latin typeface="+mn-ea"/>
              </a:rPr>
              <a:t>, </a:t>
            </a:r>
            <a:r>
              <a:rPr lang="ko-KR" altLang="en-US" b="1" dirty="0" smtClean="0">
                <a:latin typeface="+mn-ea"/>
              </a:rPr>
              <a:t>스프레드시트 프로그램 활용하기</a:t>
            </a:r>
            <a:r>
              <a:rPr lang="en-US" altLang="ko-KR" b="1" dirty="0" smtClean="0">
                <a:latin typeface="+mn-ea"/>
              </a:rPr>
              <a:t>,</a:t>
            </a:r>
            <a:r>
              <a:rPr lang="ko-KR" altLang="en-US" b="1" dirty="0" smtClean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데이터베이스 </a:t>
            </a:r>
            <a:r>
              <a:rPr lang="ko-KR" altLang="en-US" b="1" dirty="0" smtClean="0">
                <a:latin typeface="+mn-ea"/>
              </a:rPr>
              <a:t>프로그램 활용하기</a:t>
            </a:r>
            <a:r>
              <a:rPr lang="en-US" altLang="ko-KR" b="1" dirty="0" smtClean="0">
                <a:latin typeface="+mn-ea"/>
              </a:rPr>
              <a:t>, </a:t>
            </a:r>
            <a:r>
              <a:rPr lang="ko-KR" altLang="en-US" b="1" dirty="0">
                <a:latin typeface="+mn-ea"/>
              </a:rPr>
              <a:t>프레젠테이션 </a:t>
            </a:r>
            <a:r>
              <a:rPr lang="ko-KR" altLang="en-US" b="1" dirty="0" smtClean="0">
                <a:latin typeface="+mn-ea"/>
              </a:rPr>
              <a:t>프로그램 활용하기</a:t>
            </a:r>
            <a:endParaRPr lang="ko-KR" altLang="en-US" b="1" dirty="0">
              <a:latin typeface="+mn-ea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44016" y="188640"/>
            <a:ext cx="7236296" cy="490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>
              <a:defRPr/>
            </a:pPr>
            <a:r>
              <a:rPr kumimoji="1" lang="ko-KR" altLang="en-US" sz="2590" spc="-4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kumimoji="1" lang="en-US" altLang="ko-KR" sz="2590" spc="-46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NCS</a:t>
            </a:r>
            <a:r>
              <a:rPr kumimoji="1" lang="ko-KR" altLang="en-US" sz="2590" spc="-46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 능력단위요소</a:t>
            </a:r>
            <a:endParaRPr kumimoji="1" lang="ko-KR" altLang="en-US" sz="2590" b="1" spc="-46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203200" algn="ctr" rotWithShape="0">
                  <a:srgbClr val="000000"/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34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9512" y="188640"/>
            <a:ext cx="4693310" cy="490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>
              <a:defRPr/>
            </a:pPr>
            <a:r>
              <a:rPr kumimoji="1" lang="ko-KR" altLang="en-US" sz="2585" spc="-4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en-US" altLang="ko-KR" sz="2585" spc="-4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NCS</a:t>
            </a:r>
            <a:r>
              <a:rPr kumimoji="1" lang="ko-KR" altLang="en-US" sz="2585" spc="-4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2585" spc="-46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능력단위 분류번호 구성</a:t>
            </a:r>
            <a:endParaRPr kumimoji="1" lang="ko-KR" altLang="en-US" sz="2585" b="1" spc="-46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203200" algn="ctr" rotWithShape="0">
                  <a:srgbClr val="000000"/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980"/>
          <a:stretch/>
        </p:blipFill>
        <p:spPr bwMode="auto">
          <a:xfrm>
            <a:off x="107504" y="1333261"/>
            <a:ext cx="8784976" cy="5192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슬라이드 번호 개체 틀 2"/>
          <p:cNvSpPr txBox="1">
            <a:spLocks/>
          </p:cNvSpPr>
          <p:nvPr/>
        </p:nvSpPr>
        <p:spPr>
          <a:xfrm>
            <a:off x="6902896" y="6495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12629A-DA35-4216-AA00-2895132A9197}" type="slidenum">
              <a:rPr lang="ko-KR" altLang="en-US" sz="1200" smtClean="0"/>
              <a:pPr algn="r"/>
              <a:t>11</a:t>
            </a:fld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21571011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44016" y="188640"/>
            <a:ext cx="7236296" cy="490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>
              <a:defRPr/>
            </a:pPr>
            <a:r>
              <a:rPr kumimoji="1" lang="ko-KR" altLang="en-US" sz="2590" spc="-4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kumimoji="1" lang="en-US" altLang="ko-KR" sz="2590" spc="-46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NCS</a:t>
            </a:r>
            <a:r>
              <a:rPr kumimoji="1" lang="ko-KR" altLang="en-US" sz="2590" spc="-46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 주요 용어설명</a:t>
            </a:r>
            <a:endParaRPr kumimoji="1" lang="ko-KR" altLang="en-US" sz="2590" b="1" spc="-46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203200" algn="ctr" rotWithShape="0">
                  <a:srgbClr val="000000"/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031430"/>
              </p:ext>
            </p:extLst>
          </p:nvPr>
        </p:nvGraphicFramePr>
        <p:xfrm>
          <a:off x="395537" y="2534868"/>
          <a:ext cx="8481764" cy="3990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6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3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15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8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구성항목</a:t>
                      </a:r>
                      <a:endParaRPr lang="ko-KR" altLang="en-US" sz="1600" dirty="0"/>
                    </a:p>
                  </a:txBody>
                  <a:tcPr marL="0" marR="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영문</a:t>
                      </a:r>
                    </a:p>
                  </a:txBody>
                  <a:tcPr marL="0" marR="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항목의 정의</a:t>
                      </a:r>
                    </a:p>
                  </a:txBody>
                  <a:tcPr marL="0" marR="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9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 smtClean="0"/>
                        <a:t>능력단위</a:t>
                      </a:r>
                      <a:endParaRPr lang="en-US" altLang="ko-KR" sz="1300" b="1" dirty="0" smtClean="0"/>
                    </a:p>
                    <a:p>
                      <a:pPr latinLnBrk="1"/>
                      <a:r>
                        <a:rPr lang="ko-KR" altLang="en-US" sz="1300" b="1" dirty="0" smtClean="0"/>
                        <a:t>분류번호</a:t>
                      </a:r>
                    </a:p>
                  </a:txBody>
                  <a:tcPr marL="216000" marR="0" marT="36000" marB="36000" anchor="ctr">
                    <a:lnL w="12700" cmpd="sng">
                      <a:noFill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7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13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Competency</a:t>
                      </a:r>
                      <a:r>
                        <a:rPr lang="en-US" altLang="ko-KR" sz="13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</a:p>
                    <a:p>
                      <a:pPr algn="l" latinLnBrk="1"/>
                      <a:r>
                        <a:rPr lang="en-US" altLang="ko-KR" sz="13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Unit Code</a:t>
                      </a:r>
                      <a:endParaRPr lang="ko-KR" altLang="en-US" sz="13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3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 능력단위를 구분하기 위하여 부여되는 일련번호로써</a:t>
                      </a:r>
                      <a:r>
                        <a:rPr lang="en-US" altLang="ko-KR" sz="13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en-US" altLang="ko-KR" sz="13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14</a:t>
                      </a:r>
                      <a:r>
                        <a:rPr lang="ko-KR" altLang="en-US" sz="13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자리</a:t>
                      </a:r>
                      <a:r>
                        <a:rPr lang="ko-KR" altLang="en-US" sz="13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로</a:t>
                      </a:r>
                      <a:endParaRPr lang="en-US" altLang="ko-KR" sz="13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en-US" altLang="ko-KR" sz="13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3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 표현 </a:t>
                      </a:r>
                      <a:endParaRPr lang="ko-KR" altLang="en-US" sz="13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9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 smtClean="0"/>
                        <a:t>능력단위명</a:t>
                      </a:r>
                    </a:p>
                  </a:txBody>
                  <a:tcPr marL="216000" marR="0" marT="36000" marB="36000" anchor="ctr">
                    <a:lnL w="12700" cmpd="sng">
                      <a:noFill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7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13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Competency </a:t>
                      </a:r>
                    </a:p>
                    <a:p>
                      <a:pPr algn="l" latinLnBrk="1"/>
                      <a:r>
                        <a:rPr lang="en-US" altLang="ko-KR" sz="13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Unit Title</a:t>
                      </a:r>
                      <a:endParaRPr lang="ko-KR" altLang="en-US" sz="13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3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 능력단위의 명칭을 기입한 것</a:t>
                      </a:r>
                      <a:endParaRPr lang="ko-KR" altLang="en-US" sz="13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49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 smtClean="0"/>
                        <a:t>능력단위정의</a:t>
                      </a:r>
                    </a:p>
                  </a:txBody>
                  <a:tcPr marL="216000" marR="0" marT="36000" marB="36000" anchor="ctr">
                    <a:lnL w="12700" cmpd="sng">
                      <a:noFill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7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Competency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Unit Descriptor</a:t>
                      </a:r>
                      <a:endParaRPr lang="ko-KR" altLang="en-US" sz="13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3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 능력단위의 목적</a:t>
                      </a:r>
                      <a:r>
                        <a:rPr lang="en-US" altLang="ko-KR" sz="13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3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업무수행 및 활용범위를 개략적으로 기술</a:t>
                      </a:r>
                      <a:endParaRPr lang="ko-KR" altLang="en-US" sz="13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9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 smtClean="0"/>
                        <a:t>능력단위요소</a:t>
                      </a:r>
                    </a:p>
                  </a:txBody>
                  <a:tcPr marL="216000" marR="0" marT="36000" marB="36000" anchor="ctr">
                    <a:lnL w="12700" cmpd="sng">
                      <a:noFill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7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Competency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Unit Element</a:t>
                      </a:r>
                      <a:endParaRPr lang="ko-KR" altLang="en-US" sz="13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3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 능력단위를 구성하는 중요한 핵심 하위능력을 기술</a:t>
                      </a:r>
                      <a:endParaRPr lang="ko-KR" altLang="en-US" sz="13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49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 err="1" smtClean="0"/>
                        <a:t>수행준거</a:t>
                      </a:r>
                      <a:endParaRPr lang="ko-KR" altLang="en-US" sz="1300" b="1" dirty="0" smtClean="0"/>
                    </a:p>
                  </a:txBody>
                  <a:tcPr marL="216000" marR="0" marT="36000" marB="36000" anchor="ctr">
                    <a:lnL w="12700" cmpd="sng">
                      <a:noFill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7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13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Performance Criteria</a:t>
                      </a:r>
                      <a:endParaRPr lang="ko-KR" altLang="en-US" sz="13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3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 능력단위 </a:t>
                      </a:r>
                      <a:r>
                        <a:rPr lang="ko-KR" altLang="en-US" sz="13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요소별로</a:t>
                      </a:r>
                      <a:r>
                        <a:rPr lang="ko-KR" altLang="en-US" sz="13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 성취여부를 판단하기 위하여 개인이 도달해야</a:t>
                      </a:r>
                      <a:r>
                        <a:rPr lang="en-US" altLang="ko-KR" sz="13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/>
                      </a:r>
                      <a:br>
                        <a:rPr lang="en-US" altLang="ko-KR" sz="1300" b="1" dirty="0" smtClean="0"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en-US" altLang="ko-KR" sz="13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  </a:t>
                      </a:r>
                      <a:r>
                        <a:rPr lang="ko-KR" altLang="en-US" sz="13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하는 수행의 수준을 제시</a:t>
                      </a:r>
                      <a:endParaRPr lang="ko-KR" altLang="en-US" sz="13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49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 smtClean="0"/>
                        <a:t>적용범위</a:t>
                      </a:r>
                    </a:p>
                  </a:txBody>
                  <a:tcPr marL="216000" marR="0" marT="36000" marB="36000" anchor="ctr">
                    <a:lnL w="12700" cmpd="sng">
                      <a:noFill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7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13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Range of Variable</a:t>
                      </a:r>
                      <a:endParaRPr lang="ko-KR" altLang="en-US" sz="13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3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 해당 능력단위의 활용범위</a:t>
                      </a:r>
                      <a:r>
                        <a:rPr lang="en-US" altLang="ko-KR" sz="13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3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관련범위 등을 제시하고</a:t>
                      </a:r>
                      <a:r>
                        <a:rPr lang="en-US" altLang="ko-KR" sz="13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3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능력단위를 </a:t>
                      </a:r>
                      <a:endParaRPr lang="en-US" altLang="ko-KR" sz="13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ko-KR" altLang="en-US" sz="13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  수행하는데 있어 요구되는 물리적 혹은 환경적 조건을 기술</a:t>
                      </a:r>
                      <a:endParaRPr lang="ko-KR" altLang="en-US" sz="13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49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 smtClean="0"/>
                        <a:t>평가지침</a:t>
                      </a:r>
                    </a:p>
                  </a:txBody>
                  <a:tcPr marL="216000" marR="0" marT="36000" marB="36000" anchor="ctr">
                    <a:lnL w="12700" cmpd="sng">
                      <a:noFill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7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13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Guide of </a:t>
                      </a:r>
                      <a:r>
                        <a:rPr lang="en-US" altLang="ko-KR" sz="13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Assesement</a:t>
                      </a:r>
                      <a:endParaRPr lang="ko-KR" altLang="en-US" sz="13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3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 해당 능력단위의 성취여부를 측정 </a:t>
                      </a:r>
                      <a:r>
                        <a:rPr lang="en-US" altLang="ko-KR" sz="13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· </a:t>
                      </a:r>
                      <a:r>
                        <a:rPr lang="ko-KR" altLang="en-US" sz="13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평가하는데 있어 고려되어야 </a:t>
                      </a:r>
                      <a:endParaRPr lang="en-US" altLang="ko-KR" sz="13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ko-KR" altLang="en-US" sz="13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  할 사항들을 기재</a:t>
                      </a:r>
                      <a:endParaRPr lang="ko-KR" altLang="en-US" sz="13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9" name="그림 8" descr="02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4320" y="1124744"/>
            <a:ext cx="8705408" cy="1296144"/>
          </a:xfrm>
          <a:prstGeom prst="rect">
            <a:avLst/>
          </a:prstGeom>
        </p:spPr>
      </p:pic>
      <p:sp>
        <p:nvSpPr>
          <p:cNvPr id="10" name="Text Box 26"/>
          <p:cNvSpPr txBox="1">
            <a:spLocks noChangeArrowheads="1"/>
          </p:cNvSpPr>
          <p:nvPr/>
        </p:nvSpPr>
        <p:spPr bwMode="auto">
          <a:xfrm>
            <a:off x="353938" y="1299240"/>
            <a:ext cx="1849418" cy="8784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31750">
              <a:bevelT w="0" h="25400"/>
              <a:contourClr>
                <a:schemeClr val="tx2">
                  <a:lumMod val="50000"/>
                </a:schemeClr>
              </a:contourClr>
            </a:sp3d>
          </a:bodyPr>
          <a:lstStyle/>
          <a:p>
            <a:pPr algn="ctr"/>
            <a:r>
              <a:rPr lang="en-US" altLang="ko-KR" b="1" smtClean="0">
                <a:solidFill>
                  <a:schemeClr val="bg1"/>
                </a:solidFill>
                <a:latin typeface="+mn-ea"/>
              </a:rPr>
              <a:t>NCS</a:t>
            </a:r>
            <a:endParaRPr lang="en-US" altLang="ko-KR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b="1" smtClean="0">
                <a:solidFill>
                  <a:schemeClr val="bg1"/>
                </a:solidFill>
                <a:latin typeface="+mn-ea"/>
              </a:rPr>
              <a:t>능력단위</a:t>
            </a:r>
            <a:endParaRPr lang="en-US" altLang="ko-KR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 Box 26"/>
          <p:cNvSpPr txBox="1">
            <a:spLocks noChangeArrowheads="1"/>
          </p:cNvSpPr>
          <p:nvPr/>
        </p:nvSpPr>
        <p:spPr bwMode="auto">
          <a:xfrm>
            <a:off x="2175690" y="1315459"/>
            <a:ext cx="6500766" cy="9614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cene3d>
              <a:camera prst="orthographicFront"/>
              <a:lightRig rig="threePt" dir="t"/>
            </a:scene3d>
            <a:sp3d>
              <a:bevelT w="0" h="0"/>
              <a:contourClr>
                <a:schemeClr val="bg1"/>
              </a:contourClr>
            </a:sp3d>
          </a:bodyPr>
          <a:lstStyle/>
          <a:p>
            <a:pPr marL="285750" indent="-285750">
              <a:lnSpc>
                <a:spcPts val="2300"/>
              </a:lnSpc>
              <a:buFontTx/>
              <a:buChar char="-"/>
            </a:pPr>
            <a:r>
              <a:rPr lang="ko-KR" altLang="en-US" sz="1600" b="1" dirty="0" smtClean="0">
                <a:latin typeface="+mn-ea"/>
              </a:rPr>
              <a:t>능력단위는 </a:t>
            </a:r>
            <a:r>
              <a:rPr lang="en-US" altLang="ko-KR" sz="1600" b="1" dirty="0" smtClean="0">
                <a:latin typeface="+mn-ea"/>
              </a:rPr>
              <a:t>NCS</a:t>
            </a:r>
            <a:r>
              <a:rPr lang="ko-KR" altLang="en-US" sz="1600" b="1" dirty="0" smtClean="0">
                <a:latin typeface="+mn-ea"/>
              </a:rPr>
              <a:t>의 분류체계의 세분류별로 직무분석을 통해 개발</a:t>
            </a:r>
            <a:endParaRPr lang="en-US" altLang="ko-KR" sz="1600" b="1" dirty="0" smtClean="0">
              <a:latin typeface="+mn-ea"/>
            </a:endParaRPr>
          </a:p>
          <a:p>
            <a:pPr marL="285750" indent="-285750">
              <a:lnSpc>
                <a:spcPts val="2300"/>
              </a:lnSpc>
              <a:buFontTx/>
              <a:buChar char="-"/>
            </a:pPr>
            <a:r>
              <a:rPr lang="ko-KR" altLang="en-US" sz="1600" b="1" dirty="0" smtClean="0">
                <a:latin typeface="+mn-ea"/>
              </a:rPr>
              <a:t>모듈학습의 기본단위</a:t>
            </a:r>
          </a:p>
        </p:txBody>
      </p:sp>
    </p:spTree>
    <p:extLst>
      <p:ext uri="{BB962C8B-B14F-4D97-AF65-F5344CB8AC3E}">
        <p14:creationId xmlns:p14="http://schemas.microsoft.com/office/powerpoint/2010/main" val="40070079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5890" y="1340044"/>
            <a:ext cx="8546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200" dirty="0" smtClean="0">
                <a:gradFill>
                  <a:gsLst>
                    <a:gs pos="45000">
                      <a:srgbClr val="003372"/>
                    </a:gs>
                    <a:gs pos="50000">
                      <a:schemeClr val="tx1"/>
                    </a:gs>
                  </a:gsLst>
                  <a:lin ang="5400000" scaled="0"/>
                </a:gradFill>
                <a:latin typeface="+mn-ea"/>
              </a:rPr>
              <a:t>2. NCS </a:t>
            </a:r>
            <a:r>
              <a:rPr lang="ko-KR" altLang="en-US" sz="4000" b="1" spc="-200" dirty="0" smtClean="0">
                <a:gradFill>
                  <a:gsLst>
                    <a:gs pos="45000">
                      <a:srgbClr val="003372"/>
                    </a:gs>
                    <a:gs pos="50000">
                      <a:schemeClr val="tx1"/>
                    </a:gs>
                  </a:gsLst>
                  <a:lin ang="5400000" scaled="0"/>
                </a:gradFill>
                <a:latin typeface="+mn-ea"/>
              </a:rPr>
              <a:t>기반 훈련기준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486" y="0"/>
            <a:ext cx="4038600" cy="10096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3848" y="3861048"/>
            <a:ext cx="3816424" cy="7200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69864" y="3983169"/>
            <a:ext cx="2649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spc="-200" dirty="0" smtClean="0">
                <a:solidFill>
                  <a:srgbClr val="00699A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+mn-ea"/>
              </a:rPr>
              <a:t>국가직무능력표준</a:t>
            </a:r>
            <a:endParaRPr lang="ko-KR" altLang="en-US" sz="2200" b="1" spc="-200" dirty="0">
              <a:solidFill>
                <a:srgbClr val="00699A"/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  <a:latin typeface="+mn-ea"/>
            </a:endParaRPr>
          </a:p>
        </p:txBody>
      </p:sp>
      <p:pic>
        <p:nvPicPr>
          <p:cNvPr id="8" name="Picture 2" descr="C:\Users\PC\Downloads\signature_image\signature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42781" y="5662952"/>
            <a:ext cx="2521707" cy="15104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954025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9512" y="188640"/>
            <a:ext cx="4693310" cy="490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>
              <a:defRPr/>
            </a:pPr>
            <a:r>
              <a:rPr kumimoji="1" lang="ko-KR" altLang="en-US" sz="2585" spc="-4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en-US" altLang="ko-KR" sz="2585" spc="-46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NCS</a:t>
            </a:r>
            <a:r>
              <a:rPr kumimoji="1" lang="ko-KR" altLang="en-US" sz="2585" spc="-46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와 활용 패키지</a:t>
            </a:r>
            <a:endParaRPr kumimoji="1" lang="ko-KR" altLang="en-US" sz="2585" b="1" spc="-46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203200" algn="ctr" rotWithShape="0">
                  <a:srgbClr val="000000"/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09"/>
          <a:stretch/>
        </p:blipFill>
        <p:spPr bwMode="auto">
          <a:xfrm>
            <a:off x="179512" y="1193800"/>
            <a:ext cx="8907029" cy="436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 bwMode="auto">
          <a:xfrm>
            <a:off x="4216548" y="5723964"/>
            <a:ext cx="208990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eaLnBrk="1" hangingPunct="1"/>
            <a:r>
              <a:rPr lang="en-US" altLang="ko-KR" b="1" dirty="0" smtClean="0">
                <a:latin typeface="+mn-ea"/>
                <a:ea typeface="+mn-ea"/>
              </a:rPr>
              <a:t>“</a:t>
            </a:r>
            <a:r>
              <a:rPr lang="ko-KR" altLang="en-US" b="1" dirty="0" smtClean="0">
                <a:latin typeface="+mn-ea"/>
                <a:ea typeface="+mn-ea"/>
              </a:rPr>
              <a:t>활용 패키지</a:t>
            </a:r>
            <a:r>
              <a:rPr lang="en-US" altLang="ko-KR" b="1" dirty="0" smtClean="0">
                <a:latin typeface="+mn-ea"/>
                <a:ea typeface="+mn-ea"/>
              </a:rPr>
              <a:t>”</a:t>
            </a:r>
            <a:endParaRPr lang="ko-KR" altLang="en-US" b="1" dirty="0" smtClean="0">
              <a:latin typeface="+mn-ea"/>
              <a:ea typeface="+mn-ea"/>
            </a:endParaRPr>
          </a:p>
        </p:txBody>
      </p:sp>
      <p:sp>
        <p:nvSpPr>
          <p:cNvPr id="8" name="모서리가 둥근 사각형 설명선 7"/>
          <p:cNvSpPr/>
          <p:nvPr/>
        </p:nvSpPr>
        <p:spPr bwMode="auto">
          <a:xfrm>
            <a:off x="400124" y="2918921"/>
            <a:ext cx="8568952" cy="2704282"/>
          </a:xfrm>
          <a:prstGeom prst="wedgeRoundRectCallout">
            <a:avLst>
              <a:gd name="adj1" fmla="val -5815"/>
              <a:gd name="adj2" fmla="val 63122"/>
              <a:gd name="adj3" fmla="val 16667"/>
            </a:avLst>
          </a:prstGeom>
          <a:noFill/>
          <a:ln w="19050">
            <a:solidFill>
              <a:srgbClr val="C00000"/>
            </a:solidFill>
            <a:prstDash val="sysDot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/>
            <a:endParaRPr lang="ko-KR" altLang="en-US" dirty="0" smtClean="0">
              <a:solidFill>
                <a:sysClr val="windowText" lastClr="000000"/>
              </a:solidFill>
            </a:endParaRPr>
          </a:p>
        </p:txBody>
      </p:sp>
      <p:sp>
        <p:nvSpPr>
          <p:cNvPr id="9" name="슬라이드 번호 개체 틀 2"/>
          <p:cNvSpPr txBox="1">
            <a:spLocks/>
          </p:cNvSpPr>
          <p:nvPr/>
        </p:nvSpPr>
        <p:spPr>
          <a:xfrm>
            <a:off x="6902896" y="6495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12629A-DA35-4216-AA00-2895132A9197}" type="slidenum">
              <a:rPr lang="ko-KR" altLang="en-US" sz="1200" smtClean="0"/>
              <a:pPr algn="r"/>
              <a:t>14</a:t>
            </a:fld>
            <a:endParaRPr lang="en-US" altLang="ko-KR" sz="1200" dirty="0" smtClean="0"/>
          </a:p>
        </p:txBody>
      </p:sp>
      <p:grpSp>
        <p:nvGrpSpPr>
          <p:cNvPr id="10" name="그룹 9"/>
          <p:cNvGrpSpPr/>
          <p:nvPr/>
        </p:nvGrpSpPr>
        <p:grpSpPr>
          <a:xfrm>
            <a:off x="6234448" y="1700808"/>
            <a:ext cx="1981698" cy="380013"/>
            <a:chOff x="3477811" y="1325176"/>
            <a:chExt cx="1981698" cy="380013"/>
          </a:xfrm>
        </p:grpSpPr>
        <p:sp>
          <p:nvSpPr>
            <p:cNvPr id="11" name="직사각형 10"/>
            <p:cNvSpPr/>
            <p:nvPr/>
          </p:nvSpPr>
          <p:spPr>
            <a:xfrm>
              <a:off x="3477811" y="1325176"/>
              <a:ext cx="1981698" cy="380013"/>
            </a:xfrm>
            <a:prstGeom prst="rect">
              <a:avLst/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직사각형 11"/>
            <p:cNvSpPr/>
            <p:nvPr/>
          </p:nvSpPr>
          <p:spPr>
            <a:xfrm>
              <a:off x="3477811" y="1325176"/>
              <a:ext cx="1981698" cy="3800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3180" tIns="10795" rIns="43180" bIns="10795" numCol="1" spcCol="1270" anchor="ctr" anchorCtr="0">
              <a:noAutofit/>
            </a:bodyPr>
            <a:lstStyle/>
            <a:p>
              <a:pPr lvl="0" algn="just" defTabSz="755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700" b="1" kern="1200" dirty="0" smtClean="0">
                  <a:solidFill>
                    <a:srgbClr val="CC0066"/>
                  </a:solidFill>
                </a:rPr>
                <a:t>표준안</a:t>
              </a:r>
              <a:r>
                <a:rPr lang="en-US" altLang="ko-KR" sz="1700" b="1" kern="1200" dirty="0" smtClean="0">
                  <a:solidFill>
                    <a:srgbClr val="CC0066"/>
                  </a:solidFill>
                </a:rPr>
                <a:t>(</a:t>
              </a:r>
              <a:r>
                <a:rPr lang="ko-KR" altLang="en-US" sz="1700" b="1" kern="1200" dirty="0" smtClean="0">
                  <a:solidFill>
                    <a:srgbClr val="CC0066"/>
                  </a:solidFill>
                </a:rPr>
                <a:t>상위개념</a:t>
              </a:r>
              <a:r>
                <a:rPr lang="en-US" altLang="ko-KR" sz="1700" b="1" kern="1200" dirty="0" smtClean="0"/>
                <a:t>)</a:t>
              </a:r>
              <a:endParaRPr lang="ko-KR" altLang="en-US" sz="1700" b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942760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9512" y="116632"/>
            <a:ext cx="4693310" cy="490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>
              <a:defRPr/>
            </a:pPr>
            <a:r>
              <a:rPr kumimoji="1" lang="en-US" altLang="ko-KR" sz="2585" spc="-4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 NCS </a:t>
            </a:r>
            <a:r>
              <a:rPr kumimoji="1" lang="ko-KR" altLang="en-US" sz="2585" spc="-46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기반 훈련기준 구성</a:t>
            </a:r>
            <a:endParaRPr kumimoji="1" lang="ko-KR" altLang="en-US" sz="2585" spc="-46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203200" algn="ctr" rotWithShape="0">
                  <a:srgbClr val="000000"/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슬라이드 번호 개체 틀 2"/>
          <p:cNvSpPr txBox="1">
            <a:spLocks/>
          </p:cNvSpPr>
          <p:nvPr/>
        </p:nvSpPr>
        <p:spPr>
          <a:xfrm>
            <a:off x="6902896" y="6495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12629A-DA35-4216-AA00-2895132A9197}" type="slidenum">
              <a:rPr lang="ko-KR" altLang="en-US" sz="1200" smtClean="0"/>
              <a:pPr algn="r"/>
              <a:t>15</a:t>
            </a:fld>
            <a:endParaRPr lang="en-US" altLang="ko-KR" sz="1200" dirty="0" smtClean="0"/>
          </a:p>
        </p:txBody>
      </p:sp>
      <p:sp>
        <p:nvSpPr>
          <p:cNvPr id="31" name="슬라이드 번호 개체 틀 2"/>
          <p:cNvSpPr txBox="1">
            <a:spLocks/>
          </p:cNvSpPr>
          <p:nvPr/>
        </p:nvSpPr>
        <p:spPr>
          <a:xfrm>
            <a:off x="6902896" y="6495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12629A-DA35-4216-AA00-2895132A9197}" type="slidenum">
              <a:rPr lang="ko-KR" altLang="en-US" sz="1200" smtClean="0"/>
              <a:pPr algn="r"/>
              <a:t>15</a:t>
            </a:fld>
            <a:endParaRPr lang="en-US" altLang="ko-KR" sz="1200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5"/>
          <a:stretch/>
        </p:blipFill>
        <p:spPr bwMode="auto">
          <a:xfrm>
            <a:off x="187648" y="2060848"/>
            <a:ext cx="8758091" cy="4209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 bwMode="auto">
          <a:xfrm>
            <a:off x="475679" y="6432544"/>
            <a:ext cx="4091013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※ </a:t>
            </a:r>
            <a:r>
              <a:rPr kumimoji="1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차이점</a:t>
            </a:r>
            <a:r>
              <a:rPr kumimoji="1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: </a:t>
            </a:r>
            <a:r>
              <a:rPr kumimoji="1" lang="ko-KR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용어</a:t>
            </a:r>
            <a:r>
              <a:rPr kumimoji="1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와 </a:t>
            </a:r>
            <a:r>
              <a:rPr kumimoji="1" lang="ko-KR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양식 </a:t>
            </a:r>
            <a:r>
              <a:rPr kumimoji="1" lang="ko-KR" altLang="en-US" sz="9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등 일부가 </a:t>
            </a:r>
            <a:r>
              <a:rPr kumimoji="1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다르고 내용적인 측면은 같음</a:t>
            </a:r>
            <a:r>
              <a:rPr kumimoji="1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.</a:t>
            </a:r>
            <a:endParaRPr kumimoji="1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68" t="24539" b="26247"/>
          <a:stretch/>
        </p:blipFill>
        <p:spPr bwMode="auto">
          <a:xfrm>
            <a:off x="251520" y="836712"/>
            <a:ext cx="8297333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28854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9512" y="116632"/>
            <a:ext cx="5400600" cy="490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>
              <a:defRPr/>
            </a:pPr>
            <a:r>
              <a:rPr kumimoji="1" lang="en-US" altLang="ko-KR" sz="2585" spc="-4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 NCS </a:t>
            </a:r>
            <a:r>
              <a:rPr kumimoji="1" lang="ko-KR" altLang="en-US" sz="2585" spc="-46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기반 </a:t>
            </a:r>
            <a:r>
              <a:rPr kumimoji="1" lang="ko-KR" altLang="en-US" sz="2585" spc="-46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훈련기준 </a:t>
            </a:r>
            <a:r>
              <a:rPr kumimoji="1" lang="ko-KR" altLang="en-US" sz="2585" spc="-46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항목별 이해</a:t>
            </a:r>
            <a:endParaRPr kumimoji="1" lang="ko-KR" altLang="en-US" sz="2585" spc="-46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203200" algn="ctr" rotWithShape="0">
                  <a:srgbClr val="000000"/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슬라이드 번호 개체 틀 2"/>
          <p:cNvSpPr txBox="1">
            <a:spLocks/>
          </p:cNvSpPr>
          <p:nvPr/>
        </p:nvSpPr>
        <p:spPr>
          <a:xfrm>
            <a:off x="6902896" y="6495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12629A-DA35-4216-AA00-2895132A9197}" type="slidenum">
              <a:rPr lang="ko-KR" altLang="en-US" sz="1200" smtClean="0"/>
              <a:pPr algn="r"/>
              <a:t>16</a:t>
            </a:fld>
            <a:endParaRPr lang="en-US" altLang="ko-KR" sz="1200" dirty="0" smtClean="0"/>
          </a:p>
        </p:txBody>
      </p:sp>
      <p:sp>
        <p:nvSpPr>
          <p:cNvPr id="31" name="슬라이드 번호 개체 틀 2"/>
          <p:cNvSpPr txBox="1">
            <a:spLocks/>
          </p:cNvSpPr>
          <p:nvPr/>
        </p:nvSpPr>
        <p:spPr>
          <a:xfrm>
            <a:off x="6902896" y="6495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12629A-DA35-4216-AA00-2895132A9197}" type="slidenum">
              <a:rPr lang="ko-KR" altLang="en-US" sz="1200" smtClean="0"/>
              <a:pPr algn="r"/>
              <a:t>16</a:t>
            </a:fld>
            <a:endParaRPr lang="en-US" altLang="ko-KR" sz="1200" dirty="0" smtClean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24"/>
          <a:stretch/>
        </p:blipFill>
        <p:spPr bwMode="auto">
          <a:xfrm>
            <a:off x="183952" y="1549400"/>
            <a:ext cx="8722913" cy="4597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75239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9512" y="116632"/>
            <a:ext cx="5400600" cy="490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>
              <a:defRPr/>
            </a:pPr>
            <a:r>
              <a:rPr kumimoji="1" lang="en-US" altLang="ko-KR" sz="2585" spc="-4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 NCS </a:t>
            </a:r>
            <a:r>
              <a:rPr kumimoji="1" lang="ko-KR" altLang="en-US" sz="2585" spc="-46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기반 훈련기준 항목별 이해</a:t>
            </a:r>
            <a:endParaRPr kumimoji="1" lang="ko-KR" altLang="en-US" sz="2585" spc="-46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203200" algn="ctr" rotWithShape="0">
                  <a:srgbClr val="000000"/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슬라이드 번호 개체 틀 2"/>
          <p:cNvSpPr txBox="1">
            <a:spLocks/>
          </p:cNvSpPr>
          <p:nvPr/>
        </p:nvSpPr>
        <p:spPr>
          <a:xfrm>
            <a:off x="6902896" y="6495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12629A-DA35-4216-AA00-2895132A9197}" type="slidenum">
              <a:rPr lang="ko-KR" altLang="en-US" sz="1200" smtClean="0"/>
              <a:pPr algn="r"/>
              <a:t>17</a:t>
            </a:fld>
            <a:endParaRPr lang="en-US" altLang="ko-KR" sz="1200" dirty="0" smtClean="0"/>
          </a:p>
        </p:txBody>
      </p:sp>
      <p:sp>
        <p:nvSpPr>
          <p:cNvPr id="31" name="슬라이드 번호 개체 틀 2"/>
          <p:cNvSpPr txBox="1">
            <a:spLocks/>
          </p:cNvSpPr>
          <p:nvPr/>
        </p:nvSpPr>
        <p:spPr>
          <a:xfrm>
            <a:off x="6902896" y="6495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12629A-DA35-4216-AA00-2895132A9197}" type="slidenum">
              <a:rPr lang="ko-KR" altLang="en-US" sz="1200" smtClean="0"/>
              <a:pPr algn="r"/>
              <a:t>17</a:t>
            </a:fld>
            <a:endParaRPr lang="en-US" altLang="ko-KR" sz="1200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117"/>
          <a:stretch/>
        </p:blipFill>
        <p:spPr bwMode="auto">
          <a:xfrm>
            <a:off x="179512" y="982133"/>
            <a:ext cx="8671702" cy="4713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93881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9512" y="116632"/>
            <a:ext cx="5400600" cy="490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>
              <a:defRPr/>
            </a:pPr>
            <a:r>
              <a:rPr kumimoji="1" lang="en-US" altLang="ko-KR" sz="2585" spc="-4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 NCS </a:t>
            </a:r>
            <a:r>
              <a:rPr kumimoji="1" lang="ko-KR" altLang="en-US" sz="2585" spc="-46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기반 훈련기준 항목별 이해</a:t>
            </a:r>
            <a:endParaRPr kumimoji="1" lang="ko-KR" altLang="en-US" sz="2585" spc="-46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203200" algn="ctr" rotWithShape="0">
                  <a:srgbClr val="000000"/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슬라이드 번호 개체 틀 2"/>
          <p:cNvSpPr txBox="1">
            <a:spLocks/>
          </p:cNvSpPr>
          <p:nvPr/>
        </p:nvSpPr>
        <p:spPr>
          <a:xfrm>
            <a:off x="6902896" y="6495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12629A-DA35-4216-AA00-2895132A9197}" type="slidenum">
              <a:rPr lang="ko-KR" altLang="en-US" sz="1200" smtClean="0"/>
              <a:pPr algn="r"/>
              <a:t>18</a:t>
            </a:fld>
            <a:endParaRPr lang="en-US" altLang="ko-KR" sz="1200" dirty="0" smtClean="0"/>
          </a:p>
        </p:txBody>
      </p:sp>
      <p:sp>
        <p:nvSpPr>
          <p:cNvPr id="31" name="슬라이드 번호 개체 틀 2"/>
          <p:cNvSpPr txBox="1">
            <a:spLocks/>
          </p:cNvSpPr>
          <p:nvPr/>
        </p:nvSpPr>
        <p:spPr>
          <a:xfrm>
            <a:off x="6902896" y="6495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12629A-DA35-4216-AA00-2895132A9197}" type="slidenum">
              <a:rPr lang="ko-KR" altLang="en-US" sz="1200" smtClean="0"/>
              <a:pPr algn="r"/>
              <a:t>18</a:t>
            </a:fld>
            <a:endParaRPr lang="en-US" altLang="ko-KR" sz="1200" dirty="0" smtClean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86"/>
          <a:stretch/>
        </p:blipFill>
        <p:spPr bwMode="auto">
          <a:xfrm>
            <a:off x="333256" y="1219283"/>
            <a:ext cx="8560745" cy="4802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3645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9512" y="116632"/>
            <a:ext cx="5400600" cy="490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>
              <a:defRPr/>
            </a:pPr>
            <a:r>
              <a:rPr kumimoji="1" lang="en-US" altLang="ko-KR" sz="2585" spc="-4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 NCS </a:t>
            </a:r>
            <a:r>
              <a:rPr kumimoji="1" lang="ko-KR" altLang="en-US" sz="2585" spc="-46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기반 훈련기준 항목별 이해</a:t>
            </a:r>
            <a:endParaRPr kumimoji="1" lang="ko-KR" altLang="en-US" sz="2585" spc="-46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203200" algn="ctr" rotWithShape="0">
                  <a:srgbClr val="000000"/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슬라이드 번호 개체 틀 2"/>
          <p:cNvSpPr txBox="1">
            <a:spLocks/>
          </p:cNvSpPr>
          <p:nvPr/>
        </p:nvSpPr>
        <p:spPr>
          <a:xfrm>
            <a:off x="6902896" y="6495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12629A-DA35-4216-AA00-2895132A9197}" type="slidenum">
              <a:rPr lang="ko-KR" altLang="en-US" sz="1200" smtClean="0"/>
              <a:pPr algn="r"/>
              <a:t>19</a:t>
            </a:fld>
            <a:endParaRPr lang="en-US" altLang="ko-KR" sz="1200" dirty="0" smtClean="0"/>
          </a:p>
        </p:txBody>
      </p:sp>
      <p:sp>
        <p:nvSpPr>
          <p:cNvPr id="31" name="슬라이드 번호 개체 틀 2"/>
          <p:cNvSpPr txBox="1">
            <a:spLocks/>
          </p:cNvSpPr>
          <p:nvPr/>
        </p:nvSpPr>
        <p:spPr>
          <a:xfrm>
            <a:off x="6902896" y="6495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12629A-DA35-4216-AA00-2895132A9197}" type="slidenum">
              <a:rPr lang="ko-KR" altLang="en-US" sz="1200" smtClean="0"/>
              <a:pPr algn="r"/>
              <a:t>19</a:t>
            </a:fld>
            <a:endParaRPr lang="en-US" altLang="ko-KR" sz="1200" dirty="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280470" y="1354879"/>
            <a:ext cx="8603421" cy="4738417"/>
            <a:chOff x="280470" y="795866"/>
            <a:chExt cx="8603421" cy="4738417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7626"/>
            <a:stretch/>
          </p:blipFill>
          <p:spPr bwMode="auto">
            <a:xfrm>
              <a:off x="280470" y="795866"/>
              <a:ext cx="8603421" cy="47384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5436096" y="3212976"/>
              <a:ext cx="288032" cy="2160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605667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자유형 55"/>
          <p:cNvSpPr/>
          <p:nvPr/>
        </p:nvSpPr>
        <p:spPr>
          <a:xfrm>
            <a:off x="2444994" y="1883917"/>
            <a:ext cx="6461760" cy="0"/>
          </a:xfrm>
          <a:custGeom>
            <a:avLst/>
            <a:gdLst>
              <a:gd name="connsiteX0" fmla="*/ 0 w 7000240"/>
              <a:gd name="connsiteY0" fmla="*/ 0 h 0"/>
              <a:gd name="connsiteX1" fmla="*/ 7000240 w 7000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00240">
                <a:moveTo>
                  <a:pt x="0" y="0"/>
                </a:moveTo>
                <a:lnTo>
                  <a:pt x="7000240" y="0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8440615" cy="6912768"/>
          </a:xfrm>
          <a:prstGeom prst="rect">
            <a:avLst/>
          </a:prstGeom>
        </p:spPr>
      </p:pic>
      <p:grpSp>
        <p:nvGrpSpPr>
          <p:cNvPr id="48" name="그룹 47"/>
          <p:cNvGrpSpPr/>
          <p:nvPr/>
        </p:nvGrpSpPr>
        <p:grpSpPr>
          <a:xfrm>
            <a:off x="3508495" y="2135226"/>
            <a:ext cx="4645576" cy="433196"/>
            <a:chOff x="5385048" y="2067039"/>
            <a:chExt cx="5536763" cy="401218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5385048" y="2088925"/>
              <a:ext cx="5536763" cy="360001"/>
            </a:xfrm>
            <a:prstGeom prst="roundRect">
              <a:avLst>
                <a:gd name="adj" fmla="val 8824"/>
              </a:avLst>
            </a:prstGeom>
            <a:gradFill>
              <a:gsLst>
                <a:gs pos="1000">
                  <a:srgbClr val="FEFEFE"/>
                </a:gs>
                <a:gs pos="100000">
                  <a:srgbClr val="DDDDDD"/>
                </a:gs>
              </a:gsLst>
              <a:lin ang="5400000" scaled="1"/>
            </a:gradFill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4406" tIns="42203" rIns="84406" bIns="422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31" b="1" spc="-74"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5440711" y="2135255"/>
              <a:ext cx="333980" cy="267341"/>
            </a:xfrm>
            <a:prstGeom prst="roundRect">
              <a:avLst>
                <a:gd name="adj" fmla="val 8824"/>
              </a:avLst>
            </a:prstGeom>
            <a:solidFill>
              <a:srgbClr val="0070C0"/>
            </a:solidFill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1846" b="1" dirty="0">
                  <a:solidFill>
                    <a:schemeClr val="bg1"/>
                  </a:solidFill>
                  <a:latin typeface="+mn-ea"/>
                </a:rPr>
                <a:t>1</a:t>
              </a:r>
              <a:endParaRPr lang="ko-KR" altLang="en-US" sz="1846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830356" y="2067039"/>
              <a:ext cx="3984420" cy="40121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fontAlgn="base">
                <a:lnSpc>
                  <a:spcPct val="120000"/>
                </a:lnSpc>
              </a:pPr>
              <a:r>
                <a:rPr lang="ko-KR" altLang="en-US" sz="1846" spc="-138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HY견고딕" pitchFamily="18" charset="-127"/>
                  <a:ea typeface="HY견고딕" pitchFamily="18" charset="-127"/>
                </a:rPr>
                <a:t>국가직무능력표준</a:t>
              </a:r>
              <a:r>
                <a:rPr lang="en-US" altLang="ko-KR" sz="1846" spc="-138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HY견고딕" pitchFamily="18" charset="-127"/>
                  <a:ea typeface="HY견고딕" pitchFamily="18" charset="-127"/>
                </a:rPr>
                <a:t>(NCS)</a:t>
              </a:r>
              <a:r>
                <a:rPr lang="ko-KR" altLang="en-US" sz="1846" spc="-138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HY견고딕" pitchFamily="18" charset="-127"/>
                  <a:ea typeface="HY견고딕" pitchFamily="18" charset="-127"/>
                </a:rPr>
                <a:t>의 이해</a:t>
              </a:r>
              <a:endParaRPr lang="ko-KR" altLang="ko-KR" sz="1846" spc="-138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57" name="자유형 56"/>
          <p:cNvSpPr/>
          <p:nvPr/>
        </p:nvSpPr>
        <p:spPr>
          <a:xfrm>
            <a:off x="3109684" y="1102588"/>
            <a:ext cx="42202" cy="4320480"/>
          </a:xfrm>
          <a:custGeom>
            <a:avLst/>
            <a:gdLst>
              <a:gd name="connsiteX0" fmla="*/ 0 w 0"/>
              <a:gd name="connsiteY0" fmla="*/ 0 h 3464560"/>
              <a:gd name="connsiteX1" fmla="*/ 0 w 0"/>
              <a:gd name="connsiteY1" fmla="*/ 3464560 h 346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464560">
                <a:moveTo>
                  <a:pt x="0" y="0"/>
                </a:moveTo>
                <a:lnTo>
                  <a:pt x="0" y="3464560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61" name="직사각형 60"/>
          <p:cNvSpPr/>
          <p:nvPr/>
        </p:nvSpPr>
        <p:spPr>
          <a:xfrm>
            <a:off x="3464208" y="1102588"/>
            <a:ext cx="2835984" cy="4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en-US" altLang="ko-KR" sz="2215" spc="-138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C/O/N/T/E/N/T/S</a:t>
            </a:r>
            <a:endParaRPr lang="ko-KR" altLang="en-US" sz="2215" spc="-138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3508495" y="2853028"/>
            <a:ext cx="4645576" cy="389847"/>
            <a:chOff x="5385048" y="2087857"/>
            <a:chExt cx="5536763" cy="361069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5385048" y="2088925"/>
              <a:ext cx="5536763" cy="360001"/>
            </a:xfrm>
            <a:prstGeom prst="roundRect">
              <a:avLst>
                <a:gd name="adj" fmla="val 8824"/>
              </a:avLst>
            </a:prstGeom>
            <a:gradFill>
              <a:gsLst>
                <a:gs pos="1000">
                  <a:srgbClr val="FEFEFE"/>
                </a:gs>
                <a:gs pos="100000">
                  <a:srgbClr val="DDDDDD"/>
                </a:gs>
              </a:gsLst>
              <a:lin ang="5400000" scaled="1"/>
            </a:gradFill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4406" tIns="42203" rIns="84406" bIns="422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31" b="1" spc="-74"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5440711" y="2135255"/>
              <a:ext cx="333980" cy="267341"/>
            </a:xfrm>
            <a:prstGeom prst="roundRect">
              <a:avLst>
                <a:gd name="adj" fmla="val 8824"/>
              </a:avLst>
            </a:prstGeom>
            <a:solidFill>
              <a:srgbClr val="0070C0"/>
            </a:solidFill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1846" b="1" dirty="0">
                  <a:solidFill>
                    <a:schemeClr val="bg1"/>
                  </a:solidFill>
                  <a:latin typeface="+mn-ea"/>
                </a:rPr>
                <a:t>2</a:t>
              </a:r>
              <a:endParaRPr lang="ko-KR" altLang="en-US" sz="1846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830356" y="2087857"/>
              <a:ext cx="2458452" cy="35958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fontAlgn="base">
                <a:lnSpc>
                  <a:spcPct val="120000"/>
                </a:lnSpc>
              </a:pPr>
              <a:r>
                <a:rPr lang="en-US" altLang="ko-KR" sz="1846" spc="-138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HY견고딕" pitchFamily="18" charset="-127"/>
                  <a:ea typeface="HY견고딕" pitchFamily="18" charset="-127"/>
                </a:rPr>
                <a:t>NCS</a:t>
              </a:r>
              <a:r>
                <a:rPr lang="ko-KR" altLang="en-US" sz="1846" spc="-138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HY견고딕" pitchFamily="18" charset="-127"/>
                  <a:ea typeface="HY견고딕" pitchFamily="18" charset="-127"/>
                </a:rPr>
                <a:t>기반 훈련기준</a:t>
              </a:r>
              <a:endParaRPr lang="ko-KR" altLang="ko-KR" sz="1846" spc="-138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3508495" y="3527481"/>
            <a:ext cx="4645576" cy="433196"/>
            <a:chOff x="5385048" y="2067042"/>
            <a:chExt cx="5536763" cy="401218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5385048" y="2088925"/>
              <a:ext cx="5536763" cy="360001"/>
            </a:xfrm>
            <a:prstGeom prst="roundRect">
              <a:avLst>
                <a:gd name="adj" fmla="val 8824"/>
              </a:avLst>
            </a:prstGeom>
            <a:gradFill>
              <a:gsLst>
                <a:gs pos="1000">
                  <a:srgbClr val="FEFEFE"/>
                </a:gs>
                <a:gs pos="100000">
                  <a:srgbClr val="DDDDDD"/>
                </a:gs>
              </a:gsLst>
              <a:lin ang="5400000" scaled="1"/>
            </a:gradFill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4406" tIns="42203" rIns="84406" bIns="422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31" b="1" spc="-74"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5440711" y="2135255"/>
              <a:ext cx="333980" cy="267341"/>
            </a:xfrm>
            <a:prstGeom prst="roundRect">
              <a:avLst>
                <a:gd name="adj" fmla="val 8824"/>
              </a:avLst>
            </a:prstGeom>
            <a:solidFill>
              <a:srgbClr val="0070C0"/>
            </a:solidFill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1846" b="1" dirty="0">
                  <a:solidFill>
                    <a:schemeClr val="bg1"/>
                  </a:solidFill>
                  <a:latin typeface="+mn-ea"/>
                </a:rPr>
                <a:t>3</a:t>
              </a:r>
              <a:endParaRPr lang="ko-KR" altLang="en-US" sz="1846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830356" y="2067042"/>
              <a:ext cx="3054304" cy="40121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fontAlgn="base">
                <a:lnSpc>
                  <a:spcPct val="120000"/>
                </a:lnSpc>
              </a:pPr>
              <a:r>
                <a:rPr lang="en-US" altLang="ko-KR" sz="1846" spc="-138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HY견고딕" pitchFamily="18" charset="-127"/>
                  <a:ea typeface="HY견고딕" pitchFamily="18" charset="-127"/>
                </a:rPr>
                <a:t>NCS</a:t>
              </a:r>
              <a:r>
                <a:rPr lang="ko-KR" altLang="en-US" sz="1846" spc="-138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HY견고딕" pitchFamily="18" charset="-127"/>
                  <a:ea typeface="HY견고딕" pitchFamily="18" charset="-127"/>
                </a:rPr>
                <a:t>기반 </a:t>
              </a:r>
              <a:r>
                <a:rPr lang="ko-KR" altLang="en-US" sz="1846" spc="-138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HY견고딕" pitchFamily="18" charset="-127"/>
                  <a:ea typeface="HY견고딕" pitchFamily="18" charset="-127"/>
                </a:rPr>
                <a:t>훈련과정 편성</a:t>
              </a:r>
              <a:endParaRPr lang="ko-KR" altLang="ko-KR" sz="1846" spc="-138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508495" y="4245283"/>
            <a:ext cx="4735260" cy="433196"/>
            <a:chOff x="5385048" y="2067042"/>
            <a:chExt cx="5643652" cy="401218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5385048" y="2088925"/>
              <a:ext cx="5536763" cy="360001"/>
            </a:xfrm>
            <a:prstGeom prst="roundRect">
              <a:avLst>
                <a:gd name="adj" fmla="val 8824"/>
              </a:avLst>
            </a:prstGeom>
            <a:gradFill>
              <a:gsLst>
                <a:gs pos="1000">
                  <a:srgbClr val="FEFEFE"/>
                </a:gs>
                <a:gs pos="100000">
                  <a:srgbClr val="DDDDDD"/>
                </a:gs>
              </a:gsLst>
              <a:lin ang="5400000" scaled="1"/>
            </a:gradFill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4406" tIns="42203" rIns="84406" bIns="422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31" b="1" spc="-74"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5440711" y="2135255"/>
              <a:ext cx="333980" cy="267341"/>
            </a:xfrm>
            <a:prstGeom prst="roundRect">
              <a:avLst>
                <a:gd name="adj" fmla="val 8824"/>
              </a:avLst>
            </a:prstGeom>
            <a:solidFill>
              <a:srgbClr val="0070C0"/>
            </a:solidFill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1846" b="1" dirty="0">
                  <a:solidFill>
                    <a:schemeClr val="bg1"/>
                  </a:solidFill>
                  <a:latin typeface="+mn-ea"/>
                </a:rPr>
                <a:t>4</a:t>
              </a:r>
              <a:endParaRPr lang="ko-KR" altLang="en-US" sz="1846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30355" y="2067042"/>
              <a:ext cx="5198345" cy="401218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fontAlgn="base">
                <a:lnSpc>
                  <a:spcPct val="120000"/>
                </a:lnSpc>
              </a:pPr>
              <a:r>
                <a:rPr lang="en-US" altLang="ko-KR" sz="1846" spc="-138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HY견고딕" pitchFamily="18" charset="-127"/>
                  <a:ea typeface="HY견고딕" pitchFamily="18" charset="-127"/>
                </a:rPr>
                <a:t>NCS</a:t>
              </a:r>
              <a:r>
                <a:rPr lang="ko-KR" altLang="en-US" sz="1846" spc="-138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HY견고딕" pitchFamily="18" charset="-127"/>
                  <a:ea typeface="HY견고딕" pitchFamily="18" charset="-127"/>
                </a:rPr>
                <a:t>기반 </a:t>
              </a:r>
              <a:r>
                <a:rPr lang="ko-KR" altLang="en-US" sz="1846" spc="-138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HY견고딕" pitchFamily="18" charset="-127"/>
                  <a:ea typeface="HY견고딕" pitchFamily="18" charset="-127"/>
                </a:rPr>
                <a:t>훈련과정 개발</a:t>
              </a:r>
              <a:endParaRPr lang="ko-KR" altLang="ko-KR" sz="1846" spc="-138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983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9512" y="116632"/>
            <a:ext cx="5400600" cy="490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>
              <a:defRPr/>
            </a:pPr>
            <a:r>
              <a:rPr kumimoji="1" lang="en-US" altLang="ko-KR" sz="2585" spc="-4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 NCS </a:t>
            </a:r>
            <a:r>
              <a:rPr kumimoji="1" lang="ko-KR" altLang="en-US" sz="2585" spc="-46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기반 훈련기준 항목별 이해</a:t>
            </a:r>
            <a:endParaRPr kumimoji="1" lang="ko-KR" altLang="en-US" sz="2585" spc="-46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203200" algn="ctr" rotWithShape="0">
                  <a:srgbClr val="000000"/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슬라이드 번호 개체 틀 2"/>
          <p:cNvSpPr txBox="1">
            <a:spLocks/>
          </p:cNvSpPr>
          <p:nvPr/>
        </p:nvSpPr>
        <p:spPr>
          <a:xfrm>
            <a:off x="6902896" y="6495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12629A-DA35-4216-AA00-2895132A9197}" type="slidenum">
              <a:rPr lang="ko-KR" altLang="en-US" sz="1200" smtClean="0"/>
              <a:pPr algn="r"/>
              <a:t>20</a:t>
            </a:fld>
            <a:endParaRPr lang="en-US" altLang="ko-KR" sz="1200" dirty="0" smtClean="0"/>
          </a:p>
        </p:txBody>
      </p:sp>
      <p:sp>
        <p:nvSpPr>
          <p:cNvPr id="31" name="슬라이드 번호 개체 틀 2"/>
          <p:cNvSpPr txBox="1">
            <a:spLocks/>
          </p:cNvSpPr>
          <p:nvPr/>
        </p:nvSpPr>
        <p:spPr>
          <a:xfrm>
            <a:off x="6902896" y="6495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12629A-DA35-4216-AA00-2895132A9197}" type="slidenum">
              <a:rPr lang="ko-KR" altLang="en-US" sz="1200" smtClean="0"/>
              <a:pPr algn="r"/>
              <a:t>20</a:t>
            </a:fld>
            <a:endParaRPr lang="en-US" altLang="ko-KR" sz="1200" dirty="0" smtClean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96"/>
          <a:stretch/>
        </p:blipFill>
        <p:spPr bwMode="auto">
          <a:xfrm>
            <a:off x="179512" y="1413932"/>
            <a:ext cx="8739983" cy="4589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30977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9512" y="116632"/>
            <a:ext cx="5400600" cy="490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>
              <a:defRPr/>
            </a:pPr>
            <a:r>
              <a:rPr kumimoji="1" lang="en-US" altLang="ko-KR" sz="2585" spc="-4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 NCS </a:t>
            </a:r>
            <a:r>
              <a:rPr kumimoji="1" lang="ko-KR" altLang="en-US" sz="2585" spc="-46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기반 훈련기준 항목별 이해</a:t>
            </a:r>
            <a:endParaRPr kumimoji="1" lang="ko-KR" altLang="en-US" sz="2585" spc="-46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203200" algn="ctr" rotWithShape="0">
                  <a:srgbClr val="000000"/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슬라이드 번호 개체 틀 2"/>
          <p:cNvSpPr txBox="1">
            <a:spLocks/>
          </p:cNvSpPr>
          <p:nvPr/>
        </p:nvSpPr>
        <p:spPr>
          <a:xfrm>
            <a:off x="6902896" y="6495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12629A-DA35-4216-AA00-2895132A9197}" type="slidenum">
              <a:rPr lang="ko-KR" altLang="en-US" sz="1200" smtClean="0"/>
              <a:pPr algn="r"/>
              <a:t>21</a:t>
            </a:fld>
            <a:endParaRPr lang="en-US" altLang="ko-KR" sz="1200" dirty="0" smtClean="0"/>
          </a:p>
        </p:txBody>
      </p:sp>
      <p:sp>
        <p:nvSpPr>
          <p:cNvPr id="31" name="슬라이드 번호 개체 틀 2"/>
          <p:cNvSpPr txBox="1">
            <a:spLocks/>
          </p:cNvSpPr>
          <p:nvPr/>
        </p:nvSpPr>
        <p:spPr>
          <a:xfrm>
            <a:off x="6902896" y="6495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12629A-DA35-4216-AA00-2895132A9197}" type="slidenum">
              <a:rPr lang="ko-KR" altLang="en-US" sz="1200" smtClean="0"/>
              <a:pPr algn="r"/>
              <a:t>21</a:t>
            </a:fld>
            <a:endParaRPr lang="en-US" altLang="ko-KR" sz="12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64261"/>
            <a:ext cx="8568951" cy="4417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470669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9512" y="116632"/>
            <a:ext cx="5400600" cy="490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>
              <a:defRPr/>
            </a:pPr>
            <a:r>
              <a:rPr kumimoji="1" lang="en-US" altLang="ko-KR" sz="2585" spc="-4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 NCS </a:t>
            </a:r>
            <a:r>
              <a:rPr kumimoji="1" lang="ko-KR" altLang="en-US" sz="2585" spc="-46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기반 훈련기준 직업기초능력</a:t>
            </a:r>
            <a:endParaRPr kumimoji="1" lang="ko-KR" altLang="en-US" sz="2585" spc="-46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203200" algn="ctr" rotWithShape="0">
                  <a:srgbClr val="000000"/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슬라이드 번호 개체 틀 2"/>
          <p:cNvSpPr txBox="1">
            <a:spLocks/>
          </p:cNvSpPr>
          <p:nvPr/>
        </p:nvSpPr>
        <p:spPr>
          <a:xfrm>
            <a:off x="6902896" y="6495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12629A-DA35-4216-AA00-2895132A9197}" type="slidenum">
              <a:rPr lang="ko-KR" altLang="en-US" sz="1200" smtClean="0"/>
              <a:pPr algn="r"/>
              <a:t>22</a:t>
            </a:fld>
            <a:endParaRPr lang="en-US" altLang="ko-KR" sz="1200" dirty="0" smtClean="0"/>
          </a:p>
        </p:txBody>
      </p:sp>
      <p:sp>
        <p:nvSpPr>
          <p:cNvPr id="31" name="슬라이드 번호 개체 틀 2"/>
          <p:cNvSpPr txBox="1">
            <a:spLocks/>
          </p:cNvSpPr>
          <p:nvPr/>
        </p:nvSpPr>
        <p:spPr>
          <a:xfrm>
            <a:off x="6902896" y="6495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12629A-DA35-4216-AA00-2895132A9197}" type="slidenum">
              <a:rPr lang="ko-KR" altLang="en-US" sz="1200" smtClean="0"/>
              <a:pPr algn="r"/>
              <a:t>22</a:t>
            </a:fld>
            <a:endParaRPr lang="en-US" altLang="ko-KR" sz="1200" dirty="0" smtClean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263"/>
          <a:stretch/>
        </p:blipFill>
        <p:spPr bwMode="auto">
          <a:xfrm>
            <a:off x="144000" y="1268761"/>
            <a:ext cx="8739983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97316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9512" y="116632"/>
            <a:ext cx="5400600" cy="490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>
              <a:defRPr/>
            </a:pPr>
            <a:r>
              <a:rPr kumimoji="1" lang="en-US" altLang="ko-KR" sz="2585" spc="-4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 NCS </a:t>
            </a:r>
            <a:r>
              <a:rPr kumimoji="1" lang="ko-KR" altLang="en-US" sz="2585" spc="-46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기반 훈련기준 항목별 이해</a:t>
            </a:r>
            <a:endParaRPr kumimoji="1" lang="ko-KR" altLang="en-US" sz="2585" spc="-46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203200" algn="ctr" rotWithShape="0">
                  <a:srgbClr val="000000"/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슬라이드 번호 개체 틀 2"/>
          <p:cNvSpPr txBox="1">
            <a:spLocks/>
          </p:cNvSpPr>
          <p:nvPr/>
        </p:nvSpPr>
        <p:spPr>
          <a:xfrm>
            <a:off x="6902896" y="6495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12629A-DA35-4216-AA00-2895132A9197}" type="slidenum">
              <a:rPr lang="ko-KR" altLang="en-US" sz="1200" smtClean="0"/>
              <a:pPr algn="r"/>
              <a:t>23</a:t>
            </a:fld>
            <a:endParaRPr lang="en-US" altLang="ko-KR" sz="1200" dirty="0" smtClean="0"/>
          </a:p>
        </p:txBody>
      </p:sp>
      <p:sp>
        <p:nvSpPr>
          <p:cNvPr id="31" name="슬라이드 번호 개체 틀 2"/>
          <p:cNvSpPr txBox="1">
            <a:spLocks/>
          </p:cNvSpPr>
          <p:nvPr/>
        </p:nvSpPr>
        <p:spPr>
          <a:xfrm>
            <a:off x="6902896" y="6495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12629A-DA35-4216-AA00-2895132A9197}" type="slidenum">
              <a:rPr lang="ko-KR" altLang="en-US" sz="1200" smtClean="0"/>
              <a:pPr algn="r"/>
              <a:t>23</a:t>
            </a:fld>
            <a:endParaRPr lang="en-US" altLang="ko-KR" sz="1200" dirty="0" smtClean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605"/>
          <a:stretch/>
        </p:blipFill>
        <p:spPr bwMode="auto">
          <a:xfrm>
            <a:off x="107504" y="1388533"/>
            <a:ext cx="8739983" cy="4623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20724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9512" y="116632"/>
            <a:ext cx="5400600" cy="490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>
              <a:defRPr/>
            </a:pPr>
            <a:r>
              <a:rPr kumimoji="1" lang="en-US" altLang="ko-KR" sz="2585" spc="-4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 NCS </a:t>
            </a:r>
            <a:r>
              <a:rPr kumimoji="1" lang="ko-KR" altLang="en-US" sz="2585" spc="-46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기반 훈련기준 항목별 이해</a:t>
            </a:r>
            <a:endParaRPr kumimoji="1" lang="ko-KR" altLang="en-US" sz="2585" spc="-46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203200" algn="ctr" rotWithShape="0">
                  <a:srgbClr val="000000"/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슬라이드 번호 개체 틀 2"/>
          <p:cNvSpPr txBox="1">
            <a:spLocks/>
          </p:cNvSpPr>
          <p:nvPr/>
        </p:nvSpPr>
        <p:spPr>
          <a:xfrm>
            <a:off x="6902896" y="6495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12629A-DA35-4216-AA00-2895132A9197}" type="slidenum">
              <a:rPr lang="ko-KR" altLang="en-US" sz="1200" smtClean="0"/>
              <a:pPr algn="r"/>
              <a:t>24</a:t>
            </a:fld>
            <a:endParaRPr lang="en-US" altLang="ko-KR" sz="1200" dirty="0" smtClean="0"/>
          </a:p>
        </p:txBody>
      </p:sp>
      <p:sp>
        <p:nvSpPr>
          <p:cNvPr id="31" name="슬라이드 번호 개체 틀 2"/>
          <p:cNvSpPr txBox="1">
            <a:spLocks/>
          </p:cNvSpPr>
          <p:nvPr/>
        </p:nvSpPr>
        <p:spPr>
          <a:xfrm>
            <a:off x="6902896" y="6495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12629A-DA35-4216-AA00-2895132A9197}" type="slidenum">
              <a:rPr lang="ko-KR" altLang="en-US" sz="1200" smtClean="0"/>
              <a:pPr algn="r"/>
              <a:t>24</a:t>
            </a:fld>
            <a:endParaRPr lang="en-US" altLang="ko-KR" sz="12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5" y="1412776"/>
            <a:ext cx="8724594" cy="4445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975252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9512" y="116632"/>
            <a:ext cx="5400600" cy="490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>
              <a:defRPr/>
            </a:pPr>
            <a:r>
              <a:rPr kumimoji="1" lang="en-US" altLang="ko-KR" sz="2585" spc="-4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 NCS </a:t>
            </a:r>
            <a:r>
              <a:rPr kumimoji="1" lang="ko-KR" altLang="en-US" sz="2585" spc="-46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기반 훈련기준 항목별 이해</a:t>
            </a:r>
            <a:endParaRPr kumimoji="1" lang="ko-KR" altLang="en-US" sz="2585" spc="-46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203200" algn="ctr" rotWithShape="0">
                  <a:srgbClr val="000000"/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슬라이드 번호 개체 틀 2"/>
          <p:cNvSpPr txBox="1">
            <a:spLocks/>
          </p:cNvSpPr>
          <p:nvPr/>
        </p:nvSpPr>
        <p:spPr>
          <a:xfrm>
            <a:off x="6902896" y="6495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12629A-DA35-4216-AA00-2895132A9197}" type="slidenum">
              <a:rPr lang="ko-KR" altLang="en-US" sz="1200" smtClean="0"/>
              <a:pPr algn="r"/>
              <a:t>25</a:t>
            </a:fld>
            <a:endParaRPr lang="en-US" altLang="ko-KR" sz="1200" dirty="0" smtClean="0"/>
          </a:p>
        </p:txBody>
      </p:sp>
      <p:sp>
        <p:nvSpPr>
          <p:cNvPr id="31" name="슬라이드 번호 개체 틀 2"/>
          <p:cNvSpPr txBox="1">
            <a:spLocks/>
          </p:cNvSpPr>
          <p:nvPr/>
        </p:nvSpPr>
        <p:spPr>
          <a:xfrm>
            <a:off x="6902896" y="6495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12629A-DA35-4216-AA00-2895132A9197}" type="slidenum">
              <a:rPr lang="ko-KR" altLang="en-US" sz="1200" smtClean="0"/>
              <a:pPr algn="r"/>
              <a:t>25</a:t>
            </a:fld>
            <a:endParaRPr lang="en-US" altLang="ko-KR" sz="12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9" y="1553329"/>
            <a:ext cx="8508670" cy="4443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804331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9512" y="116632"/>
            <a:ext cx="5400600" cy="490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>
              <a:defRPr/>
            </a:pPr>
            <a:r>
              <a:rPr kumimoji="1" lang="en-US" altLang="ko-KR" sz="2585" spc="-4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 NCS </a:t>
            </a:r>
            <a:r>
              <a:rPr kumimoji="1" lang="ko-KR" altLang="en-US" sz="2585" spc="-46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기반 훈련기준 항목별 이해</a:t>
            </a:r>
            <a:endParaRPr kumimoji="1" lang="ko-KR" altLang="en-US" sz="2585" spc="-46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203200" algn="ctr" rotWithShape="0">
                  <a:srgbClr val="000000"/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슬라이드 번호 개체 틀 2"/>
          <p:cNvSpPr txBox="1">
            <a:spLocks/>
          </p:cNvSpPr>
          <p:nvPr/>
        </p:nvSpPr>
        <p:spPr>
          <a:xfrm>
            <a:off x="6902896" y="6495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12629A-DA35-4216-AA00-2895132A9197}" type="slidenum">
              <a:rPr lang="ko-KR" altLang="en-US" sz="1200" smtClean="0"/>
              <a:pPr algn="r"/>
              <a:t>26</a:t>
            </a:fld>
            <a:endParaRPr lang="en-US" altLang="ko-KR" sz="1200" dirty="0" smtClean="0"/>
          </a:p>
        </p:txBody>
      </p:sp>
      <p:sp>
        <p:nvSpPr>
          <p:cNvPr id="31" name="슬라이드 번호 개체 틀 2"/>
          <p:cNvSpPr txBox="1">
            <a:spLocks/>
          </p:cNvSpPr>
          <p:nvPr/>
        </p:nvSpPr>
        <p:spPr>
          <a:xfrm>
            <a:off x="6902896" y="6495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12629A-DA35-4216-AA00-2895132A9197}" type="slidenum">
              <a:rPr lang="ko-KR" altLang="en-US" sz="1200" smtClean="0"/>
              <a:pPr algn="r"/>
              <a:t>26</a:t>
            </a:fld>
            <a:endParaRPr lang="en-US" altLang="ko-KR" sz="1200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037"/>
          <a:stretch/>
        </p:blipFill>
        <p:spPr bwMode="auto">
          <a:xfrm>
            <a:off x="144000" y="1412776"/>
            <a:ext cx="8739983" cy="4602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71511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9512" y="116632"/>
            <a:ext cx="5400600" cy="490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>
              <a:defRPr/>
            </a:pPr>
            <a:r>
              <a:rPr kumimoji="1" lang="en-US" altLang="ko-KR" sz="2585" spc="-4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 NCS </a:t>
            </a:r>
            <a:r>
              <a:rPr kumimoji="1" lang="ko-KR" altLang="en-US" sz="2585" spc="-46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기반 훈련기준 항목별 이해</a:t>
            </a:r>
            <a:endParaRPr kumimoji="1" lang="ko-KR" altLang="en-US" sz="2585" spc="-46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203200" algn="ctr" rotWithShape="0">
                  <a:srgbClr val="000000"/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슬라이드 번호 개체 틀 2"/>
          <p:cNvSpPr txBox="1">
            <a:spLocks/>
          </p:cNvSpPr>
          <p:nvPr/>
        </p:nvSpPr>
        <p:spPr>
          <a:xfrm>
            <a:off x="6902896" y="6495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12629A-DA35-4216-AA00-2895132A9197}" type="slidenum">
              <a:rPr lang="ko-KR" altLang="en-US" sz="1200" smtClean="0"/>
              <a:pPr algn="r"/>
              <a:t>27</a:t>
            </a:fld>
            <a:endParaRPr lang="en-US" altLang="ko-KR" sz="1200" dirty="0" smtClean="0"/>
          </a:p>
        </p:txBody>
      </p:sp>
      <p:sp>
        <p:nvSpPr>
          <p:cNvPr id="31" name="슬라이드 번호 개체 틀 2"/>
          <p:cNvSpPr txBox="1">
            <a:spLocks/>
          </p:cNvSpPr>
          <p:nvPr/>
        </p:nvSpPr>
        <p:spPr>
          <a:xfrm>
            <a:off x="6902896" y="6495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12629A-DA35-4216-AA00-2895132A9197}" type="slidenum">
              <a:rPr lang="ko-KR" altLang="en-US" sz="1200" smtClean="0"/>
              <a:pPr algn="r"/>
              <a:t>27</a:t>
            </a:fld>
            <a:endParaRPr lang="en-US" altLang="ko-KR" sz="1200" dirty="0" smtClean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99"/>
          <a:stretch/>
        </p:blipFill>
        <p:spPr bwMode="auto">
          <a:xfrm>
            <a:off x="152497" y="1439416"/>
            <a:ext cx="8739983" cy="4509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60812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9512" y="116632"/>
            <a:ext cx="5400600" cy="490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>
              <a:defRPr/>
            </a:pPr>
            <a:r>
              <a:rPr kumimoji="1" lang="en-US" altLang="ko-KR" sz="2585" spc="-4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 NCS </a:t>
            </a:r>
            <a:r>
              <a:rPr kumimoji="1" lang="ko-KR" altLang="en-US" sz="2585" spc="-46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기반 훈련기준 항목별 이해</a:t>
            </a:r>
            <a:endParaRPr kumimoji="1" lang="ko-KR" altLang="en-US" sz="2585" spc="-46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203200" algn="ctr" rotWithShape="0">
                  <a:srgbClr val="000000"/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슬라이드 번호 개체 틀 2"/>
          <p:cNvSpPr txBox="1">
            <a:spLocks/>
          </p:cNvSpPr>
          <p:nvPr/>
        </p:nvSpPr>
        <p:spPr>
          <a:xfrm>
            <a:off x="6902896" y="6495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12629A-DA35-4216-AA00-2895132A9197}" type="slidenum">
              <a:rPr lang="ko-KR" altLang="en-US" sz="1200" smtClean="0"/>
              <a:pPr algn="r"/>
              <a:t>28</a:t>
            </a:fld>
            <a:endParaRPr lang="en-US" altLang="ko-KR" sz="1200" dirty="0" smtClean="0"/>
          </a:p>
        </p:txBody>
      </p:sp>
      <p:sp>
        <p:nvSpPr>
          <p:cNvPr id="31" name="슬라이드 번호 개체 틀 2"/>
          <p:cNvSpPr txBox="1">
            <a:spLocks/>
          </p:cNvSpPr>
          <p:nvPr/>
        </p:nvSpPr>
        <p:spPr>
          <a:xfrm>
            <a:off x="6902896" y="6495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12629A-DA35-4216-AA00-2895132A9197}" type="slidenum">
              <a:rPr lang="ko-KR" altLang="en-US" sz="1200" smtClean="0"/>
              <a:pPr algn="r"/>
              <a:t>28</a:t>
            </a:fld>
            <a:endParaRPr lang="en-US" altLang="ko-KR" sz="1200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2"/>
          <a:stretch/>
        </p:blipFill>
        <p:spPr bwMode="auto">
          <a:xfrm>
            <a:off x="144000" y="1427913"/>
            <a:ext cx="8731449" cy="459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37567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5890" y="1340044"/>
            <a:ext cx="8546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200" dirty="0" smtClean="0">
                <a:gradFill>
                  <a:gsLst>
                    <a:gs pos="45000">
                      <a:srgbClr val="003372"/>
                    </a:gs>
                    <a:gs pos="50000">
                      <a:schemeClr val="tx1"/>
                    </a:gs>
                  </a:gsLst>
                  <a:lin ang="5400000" scaled="0"/>
                </a:gradFill>
                <a:latin typeface="+mn-ea"/>
              </a:rPr>
              <a:t>3. NCS </a:t>
            </a:r>
            <a:r>
              <a:rPr lang="ko-KR" altLang="en-US" sz="4000" b="1" spc="-200" dirty="0" smtClean="0">
                <a:gradFill>
                  <a:gsLst>
                    <a:gs pos="45000">
                      <a:srgbClr val="003372"/>
                    </a:gs>
                    <a:gs pos="50000">
                      <a:schemeClr val="tx1"/>
                    </a:gs>
                  </a:gsLst>
                  <a:lin ang="5400000" scaled="0"/>
                </a:gradFill>
                <a:latin typeface="+mn-ea"/>
              </a:rPr>
              <a:t>기반 훈련과정 편성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486" y="0"/>
            <a:ext cx="4038600" cy="10096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3848" y="3861048"/>
            <a:ext cx="3816424" cy="7200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69864" y="3983169"/>
            <a:ext cx="2649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spc="-200" dirty="0" smtClean="0">
                <a:solidFill>
                  <a:srgbClr val="00699A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+mn-ea"/>
              </a:rPr>
              <a:t>국가직무능력표준</a:t>
            </a:r>
            <a:endParaRPr lang="ko-KR" altLang="en-US" sz="2200" b="1" spc="-200" dirty="0">
              <a:solidFill>
                <a:srgbClr val="00699A"/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  <a:latin typeface="+mn-ea"/>
            </a:endParaRPr>
          </a:p>
        </p:txBody>
      </p:sp>
      <p:pic>
        <p:nvPicPr>
          <p:cNvPr id="8" name="Picture 2" descr="C:\Users\PC\Downloads\signature_image\signature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42781" y="5662952"/>
            <a:ext cx="2521707" cy="15104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2737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5890" y="1340044"/>
            <a:ext cx="8546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200" dirty="0" smtClean="0">
                <a:gradFill>
                  <a:gsLst>
                    <a:gs pos="45000">
                      <a:srgbClr val="003372"/>
                    </a:gs>
                    <a:gs pos="50000">
                      <a:schemeClr val="tx1"/>
                    </a:gs>
                  </a:gsLst>
                  <a:lin ang="5400000" scaled="0"/>
                </a:gradFill>
                <a:latin typeface="+mn-ea"/>
              </a:rPr>
              <a:t>1. </a:t>
            </a:r>
            <a:r>
              <a:rPr lang="ko-KR" altLang="en-US" sz="4000" b="1" spc="-200" dirty="0" smtClean="0">
                <a:gradFill>
                  <a:gsLst>
                    <a:gs pos="45000">
                      <a:srgbClr val="003372"/>
                    </a:gs>
                    <a:gs pos="50000">
                      <a:schemeClr val="tx1"/>
                    </a:gs>
                  </a:gsLst>
                  <a:lin ang="5400000" scaled="0"/>
                </a:gradFill>
                <a:latin typeface="+mn-ea"/>
              </a:rPr>
              <a:t>국가직무능력표준</a:t>
            </a:r>
            <a:r>
              <a:rPr lang="en-US" altLang="ko-KR" sz="4000" b="1" spc="-200" dirty="0">
                <a:gradFill>
                  <a:gsLst>
                    <a:gs pos="45000">
                      <a:srgbClr val="003372"/>
                    </a:gs>
                    <a:gs pos="50000">
                      <a:schemeClr val="tx1"/>
                    </a:gs>
                  </a:gsLst>
                  <a:lin ang="5400000" scaled="0"/>
                </a:gradFill>
                <a:latin typeface="+mn-ea"/>
              </a:rPr>
              <a:t>(NCS)</a:t>
            </a:r>
            <a:r>
              <a:rPr lang="ko-KR" altLang="en-US" sz="4000" b="1" spc="-200" dirty="0">
                <a:gradFill>
                  <a:gsLst>
                    <a:gs pos="45000">
                      <a:srgbClr val="003372"/>
                    </a:gs>
                    <a:gs pos="50000">
                      <a:schemeClr val="tx1"/>
                    </a:gs>
                  </a:gsLst>
                  <a:lin ang="5400000" scaled="0"/>
                </a:gradFill>
                <a:latin typeface="+mn-ea"/>
              </a:rPr>
              <a:t>의 이해</a:t>
            </a:r>
            <a:endParaRPr lang="ko-KR" altLang="en-US" sz="4000" b="1" spc="-200" dirty="0" smtClean="0">
              <a:gradFill>
                <a:gsLst>
                  <a:gs pos="45000">
                    <a:srgbClr val="003372"/>
                  </a:gs>
                  <a:gs pos="50000">
                    <a:schemeClr val="tx1"/>
                  </a:gs>
                </a:gsLst>
                <a:lin ang="5400000" scaled="0"/>
              </a:gradFill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486" y="0"/>
            <a:ext cx="4038600" cy="10096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3848" y="3861048"/>
            <a:ext cx="3816424" cy="7200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69864" y="3983169"/>
            <a:ext cx="2649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spc="-200" dirty="0" smtClean="0">
                <a:solidFill>
                  <a:srgbClr val="00699A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+mn-ea"/>
              </a:rPr>
              <a:t>국가직무능력표준</a:t>
            </a:r>
            <a:endParaRPr lang="ko-KR" altLang="en-US" sz="2200" b="1" spc="-200" dirty="0">
              <a:solidFill>
                <a:srgbClr val="00699A"/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  <a:latin typeface="+mn-ea"/>
            </a:endParaRPr>
          </a:p>
        </p:txBody>
      </p:sp>
      <p:pic>
        <p:nvPicPr>
          <p:cNvPr id="8" name="Picture 2" descr="C:\Users\PC\Downloads\signature_image\signature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42781" y="5662952"/>
            <a:ext cx="2521707" cy="15104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946156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9512" y="116632"/>
            <a:ext cx="5400600" cy="490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>
              <a:defRPr/>
            </a:pPr>
            <a:r>
              <a:rPr kumimoji="1" lang="en-US" altLang="ko-KR" sz="2585" spc="-4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en-US" altLang="ko-KR" sz="2585" spc="-46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NCS </a:t>
            </a:r>
            <a:r>
              <a:rPr kumimoji="1" lang="ko-KR" altLang="en-US" sz="2585" spc="-46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기반 훈련과정 개념</a:t>
            </a:r>
            <a:endParaRPr kumimoji="1" lang="ko-KR" altLang="en-US" sz="2585" spc="-46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203200" algn="ctr" rotWithShape="0">
                  <a:srgbClr val="000000"/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슬라이드 번호 개체 틀 2"/>
          <p:cNvSpPr txBox="1">
            <a:spLocks/>
          </p:cNvSpPr>
          <p:nvPr/>
        </p:nvSpPr>
        <p:spPr>
          <a:xfrm>
            <a:off x="6902896" y="6495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12629A-DA35-4216-AA00-2895132A9197}" type="slidenum">
              <a:rPr lang="ko-KR" altLang="en-US" sz="1200" smtClean="0"/>
              <a:pPr algn="r"/>
              <a:t>30</a:t>
            </a:fld>
            <a:endParaRPr lang="en-US" altLang="ko-KR" sz="1200" dirty="0" smtClean="0"/>
          </a:p>
        </p:txBody>
      </p:sp>
      <p:sp>
        <p:nvSpPr>
          <p:cNvPr id="31" name="슬라이드 번호 개체 틀 2"/>
          <p:cNvSpPr txBox="1">
            <a:spLocks/>
          </p:cNvSpPr>
          <p:nvPr/>
        </p:nvSpPr>
        <p:spPr>
          <a:xfrm>
            <a:off x="6902896" y="6495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12629A-DA35-4216-AA00-2895132A9197}" type="slidenum">
              <a:rPr lang="ko-KR" altLang="en-US" sz="1200" smtClean="0"/>
              <a:pPr algn="r"/>
              <a:t>30</a:t>
            </a:fld>
            <a:endParaRPr lang="en-US" altLang="ko-KR" sz="1200" dirty="0" smtClean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35" b="-1"/>
          <a:stretch/>
        </p:blipFill>
        <p:spPr bwMode="auto">
          <a:xfrm>
            <a:off x="403869" y="1371600"/>
            <a:ext cx="8056563" cy="4474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04734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9512" y="116632"/>
            <a:ext cx="5400600" cy="490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>
              <a:defRPr/>
            </a:pPr>
            <a:r>
              <a:rPr kumimoji="1" lang="en-US" altLang="ko-KR" sz="2585" spc="-4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 NCS </a:t>
            </a:r>
            <a:r>
              <a:rPr kumimoji="1" lang="ko-KR" altLang="en-US" sz="2585" spc="-4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기반 훈련과정 구성요소</a:t>
            </a:r>
          </a:p>
        </p:txBody>
      </p:sp>
      <p:sp>
        <p:nvSpPr>
          <p:cNvPr id="4" name="슬라이드 번호 개체 틀 2"/>
          <p:cNvSpPr txBox="1">
            <a:spLocks/>
          </p:cNvSpPr>
          <p:nvPr/>
        </p:nvSpPr>
        <p:spPr>
          <a:xfrm>
            <a:off x="6902896" y="6495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12629A-DA35-4216-AA00-2895132A9197}" type="slidenum">
              <a:rPr lang="ko-KR" altLang="en-US" sz="1200" smtClean="0"/>
              <a:pPr algn="r"/>
              <a:t>31</a:t>
            </a:fld>
            <a:endParaRPr lang="en-US" altLang="ko-KR" sz="1200" dirty="0" smtClean="0"/>
          </a:p>
        </p:txBody>
      </p:sp>
      <p:sp>
        <p:nvSpPr>
          <p:cNvPr id="31" name="슬라이드 번호 개체 틀 2"/>
          <p:cNvSpPr txBox="1">
            <a:spLocks/>
          </p:cNvSpPr>
          <p:nvPr/>
        </p:nvSpPr>
        <p:spPr>
          <a:xfrm>
            <a:off x="6902896" y="6495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12629A-DA35-4216-AA00-2895132A9197}" type="slidenum">
              <a:rPr lang="ko-KR" altLang="en-US" sz="1200" smtClean="0"/>
              <a:pPr algn="r"/>
              <a:t>31</a:t>
            </a:fld>
            <a:endParaRPr lang="en-US" altLang="ko-KR" sz="1200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548"/>
          <a:stretch/>
        </p:blipFill>
        <p:spPr bwMode="auto">
          <a:xfrm>
            <a:off x="-36512" y="1668761"/>
            <a:ext cx="8925318" cy="4424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1022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9512" y="116632"/>
            <a:ext cx="5400600" cy="490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>
              <a:defRPr/>
            </a:pPr>
            <a:r>
              <a:rPr kumimoji="1" lang="en-US" altLang="ko-KR" sz="2585" spc="-4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NCS </a:t>
            </a:r>
            <a:r>
              <a:rPr kumimoji="1" lang="ko-KR" altLang="en-US" sz="2585" spc="-4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기반 훈련과정 구성요소</a:t>
            </a:r>
          </a:p>
        </p:txBody>
      </p:sp>
      <p:sp>
        <p:nvSpPr>
          <p:cNvPr id="4" name="슬라이드 번호 개체 틀 2"/>
          <p:cNvSpPr txBox="1">
            <a:spLocks/>
          </p:cNvSpPr>
          <p:nvPr/>
        </p:nvSpPr>
        <p:spPr>
          <a:xfrm>
            <a:off x="6902896" y="649287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12629A-DA35-4216-AA00-2895132A9197}" type="slidenum">
              <a:rPr lang="ko-KR" altLang="en-US" sz="1200" smtClean="0"/>
              <a:pPr algn="r"/>
              <a:t>32</a:t>
            </a:fld>
            <a:endParaRPr lang="en-US" altLang="ko-KR" sz="1200" dirty="0" smtClean="0"/>
          </a:p>
        </p:txBody>
      </p:sp>
      <p:sp>
        <p:nvSpPr>
          <p:cNvPr id="31" name="슬라이드 번호 개체 틀 2"/>
          <p:cNvSpPr txBox="1">
            <a:spLocks/>
          </p:cNvSpPr>
          <p:nvPr/>
        </p:nvSpPr>
        <p:spPr>
          <a:xfrm>
            <a:off x="6902896" y="6495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12629A-DA35-4216-AA00-2895132A9197}" type="slidenum">
              <a:rPr lang="ko-KR" altLang="en-US" sz="1200" smtClean="0"/>
              <a:pPr algn="r"/>
              <a:t>32</a:t>
            </a:fld>
            <a:endParaRPr lang="en-US" altLang="ko-KR" sz="1200" dirty="0" smtClean="0"/>
          </a:p>
        </p:txBody>
      </p:sp>
      <p:grpSp>
        <p:nvGrpSpPr>
          <p:cNvPr id="2" name="그룹 1"/>
          <p:cNvGrpSpPr/>
          <p:nvPr/>
        </p:nvGrpSpPr>
        <p:grpSpPr>
          <a:xfrm>
            <a:off x="-29344" y="1484784"/>
            <a:ext cx="8925318" cy="4692775"/>
            <a:chOff x="-29344" y="1484784"/>
            <a:chExt cx="8925318" cy="4692775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9654"/>
            <a:stretch/>
          </p:blipFill>
          <p:spPr bwMode="auto">
            <a:xfrm>
              <a:off x="-29344" y="1484784"/>
              <a:ext cx="8925318" cy="4692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27" b="947"/>
            <a:stretch/>
          </p:blipFill>
          <p:spPr bwMode="auto">
            <a:xfrm>
              <a:off x="5508104" y="1844824"/>
              <a:ext cx="3126309" cy="3780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899060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9512" y="116632"/>
            <a:ext cx="5400600" cy="490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>
              <a:defRPr/>
            </a:pPr>
            <a:r>
              <a:rPr kumimoji="1" lang="en-US" altLang="ko-KR" sz="2585" spc="-4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NCS </a:t>
            </a:r>
            <a:r>
              <a:rPr kumimoji="1" lang="ko-KR" altLang="en-US" sz="2585" spc="-4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기반 훈련과정 </a:t>
            </a:r>
            <a:r>
              <a:rPr kumimoji="1" lang="ko-KR" altLang="en-US" sz="2585" spc="-46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구성요소</a:t>
            </a:r>
            <a:endParaRPr kumimoji="1" lang="ko-KR" altLang="en-US" sz="2585" spc="-46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203200" algn="ctr" rotWithShape="0">
                  <a:srgbClr val="000000"/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슬라이드 번호 개체 틀 2"/>
          <p:cNvSpPr txBox="1">
            <a:spLocks/>
          </p:cNvSpPr>
          <p:nvPr/>
        </p:nvSpPr>
        <p:spPr>
          <a:xfrm>
            <a:off x="6902896" y="6495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12629A-DA35-4216-AA00-2895132A9197}" type="slidenum">
              <a:rPr lang="ko-KR" altLang="en-US" sz="1200" smtClean="0"/>
              <a:pPr algn="r"/>
              <a:t>33</a:t>
            </a:fld>
            <a:endParaRPr lang="en-US" altLang="ko-KR" sz="1200" dirty="0" smtClean="0"/>
          </a:p>
        </p:txBody>
      </p:sp>
      <p:sp>
        <p:nvSpPr>
          <p:cNvPr id="31" name="슬라이드 번호 개체 틀 2"/>
          <p:cNvSpPr txBox="1">
            <a:spLocks/>
          </p:cNvSpPr>
          <p:nvPr/>
        </p:nvSpPr>
        <p:spPr>
          <a:xfrm>
            <a:off x="6902896" y="6495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12629A-DA35-4216-AA00-2895132A9197}" type="slidenum">
              <a:rPr lang="ko-KR" altLang="en-US" sz="1200" smtClean="0"/>
              <a:pPr algn="r"/>
              <a:t>33</a:t>
            </a:fld>
            <a:endParaRPr lang="en-US" altLang="ko-KR" sz="1200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008"/>
          <a:stretch/>
        </p:blipFill>
        <p:spPr bwMode="auto">
          <a:xfrm>
            <a:off x="-36512" y="1484784"/>
            <a:ext cx="8925318" cy="4532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30810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9512" y="116632"/>
            <a:ext cx="5400600" cy="490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>
              <a:defRPr/>
            </a:pPr>
            <a:r>
              <a:rPr kumimoji="1" lang="en-US" altLang="ko-KR" sz="2585" spc="-4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NCS </a:t>
            </a:r>
            <a:r>
              <a:rPr kumimoji="1" lang="ko-KR" altLang="en-US" sz="2585" spc="-4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기반 훈련과정 </a:t>
            </a:r>
            <a:r>
              <a:rPr kumimoji="1" lang="ko-KR" altLang="en-US" sz="2585" spc="-46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구성요소</a:t>
            </a:r>
            <a:endParaRPr kumimoji="1" lang="ko-KR" altLang="en-US" sz="2585" spc="-46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203200" algn="ctr" rotWithShape="0">
                  <a:srgbClr val="000000"/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슬라이드 번호 개체 틀 2"/>
          <p:cNvSpPr txBox="1">
            <a:spLocks/>
          </p:cNvSpPr>
          <p:nvPr/>
        </p:nvSpPr>
        <p:spPr>
          <a:xfrm>
            <a:off x="6902896" y="6495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12629A-DA35-4216-AA00-2895132A9197}" type="slidenum">
              <a:rPr lang="ko-KR" altLang="en-US" sz="1200" smtClean="0"/>
              <a:pPr algn="r"/>
              <a:t>34</a:t>
            </a:fld>
            <a:endParaRPr lang="en-US" altLang="ko-KR" sz="1200" dirty="0" smtClean="0"/>
          </a:p>
        </p:txBody>
      </p:sp>
      <p:sp>
        <p:nvSpPr>
          <p:cNvPr id="31" name="슬라이드 번호 개체 틀 2"/>
          <p:cNvSpPr txBox="1">
            <a:spLocks/>
          </p:cNvSpPr>
          <p:nvPr/>
        </p:nvSpPr>
        <p:spPr>
          <a:xfrm>
            <a:off x="6902896" y="6495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12629A-DA35-4216-AA00-2895132A9197}" type="slidenum">
              <a:rPr lang="ko-KR" altLang="en-US" sz="1200" smtClean="0"/>
              <a:pPr algn="r"/>
              <a:t>34</a:t>
            </a:fld>
            <a:endParaRPr lang="en-US" altLang="ko-KR" sz="1200" dirty="0" smtClean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8" t="13749" r="-368" b="-3724"/>
          <a:stretch/>
        </p:blipFill>
        <p:spPr bwMode="auto">
          <a:xfrm>
            <a:off x="111178" y="1628800"/>
            <a:ext cx="8925318" cy="450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48540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9512" y="116632"/>
            <a:ext cx="5400600" cy="490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>
              <a:defRPr/>
            </a:pPr>
            <a:r>
              <a:rPr kumimoji="1" lang="en-US" altLang="ko-KR" sz="2585" spc="-4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NCS </a:t>
            </a:r>
            <a:r>
              <a:rPr kumimoji="1" lang="ko-KR" altLang="en-US" sz="2585" spc="-4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기반 </a:t>
            </a:r>
            <a:r>
              <a:rPr kumimoji="1" lang="ko-KR" altLang="en-US" sz="2585" spc="-46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학습안내서 구성요소</a:t>
            </a:r>
            <a:endParaRPr kumimoji="1" lang="ko-KR" altLang="en-US" sz="2585" spc="-46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203200" algn="ctr" rotWithShape="0">
                  <a:srgbClr val="000000"/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슬라이드 번호 개체 틀 2"/>
          <p:cNvSpPr txBox="1">
            <a:spLocks/>
          </p:cNvSpPr>
          <p:nvPr/>
        </p:nvSpPr>
        <p:spPr>
          <a:xfrm>
            <a:off x="6902896" y="6495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12629A-DA35-4216-AA00-2895132A9197}" type="slidenum">
              <a:rPr lang="ko-KR" altLang="en-US" sz="1200" smtClean="0"/>
              <a:pPr algn="r"/>
              <a:t>35</a:t>
            </a:fld>
            <a:endParaRPr lang="en-US" altLang="ko-KR" sz="1200" dirty="0" smtClean="0"/>
          </a:p>
        </p:txBody>
      </p:sp>
      <p:sp>
        <p:nvSpPr>
          <p:cNvPr id="31" name="슬라이드 번호 개체 틀 2"/>
          <p:cNvSpPr txBox="1">
            <a:spLocks/>
          </p:cNvSpPr>
          <p:nvPr/>
        </p:nvSpPr>
        <p:spPr>
          <a:xfrm>
            <a:off x="6902896" y="6495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12629A-DA35-4216-AA00-2895132A9197}" type="slidenum">
              <a:rPr lang="ko-KR" altLang="en-US" sz="1200" smtClean="0"/>
              <a:pPr algn="r"/>
              <a:t>35</a:t>
            </a:fld>
            <a:endParaRPr lang="en-US" altLang="ko-KR" sz="1200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040"/>
          <a:stretch/>
        </p:blipFill>
        <p:spPr bwMode="auto">
          <a:xfrm>
            <a:off x="-36512" y="1484784"/>
            <a:ext cx="8925318" cy="4449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22262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9512" y="116632"/>
            <a:ext cx="5400600" cy="490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>
              <a:defRPr/>
            </a:pPr>
            <a:r>
              <a:rPr kumimoji="1" lang="en-US" altLang="ko-KR" sz="2585" spc="-4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NCS </a:t>
            </a:r>
            <a:r>
              <a:rPr kumimoji="1" lang="ko-KR" altLang="en-US" sz="2585" spc="-4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기반 </a:t>
            </a:r>
            <a:r>
              <a:rPr kumimoji="1" lang="ko-KR" altLang="en-US" sz="2585" spc="-46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학습안내서 구성요소</a:t>
            </a:r>
            <a:endParaRPr kumimoji="1" lang="ko-KR" altLang="en-US" sz="2585" spc="-46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203200" algn="ctr" rotWithShape="0">
                  <a:srgbClr val="000000"/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슬라이드 번호 개체 틀 2"/>
          <p:cNvSpPr txBox="1">
            <a:spLocks/>
          </p:cNvSpPr>
          <p:nvPr/>
        </p:nvSpPr>
        <p:spPr>
          <a:xfrm>
            <a:off x="6902896" y="6495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12629A-DA35-4216-AA00-2895132A9197}" type="slidenum">
              <a:rPr lang="ko-KR" altLang="en-US" sz="1200" smtClean="0"/>
              <a:pPr algn="r"/>
              <a:t>36</a:t>
            </a:fld>
            <a:endParaRPr lang="en-US" altLang="ko-KR" sz="1200" dirty="0" smtClean="0"/>
          </a:p>
        </p:txBody>
      </p:sp>
      <p:sp>
        <p:nvSpPr>
          <p:cNvPr id="31" name="슬라이드 번호 개체 틀 2"/>
          <p:cNvSpPr txBox="1">
            <a:spLocks/>
          </p:cNvSpPr>
          <p:nvPr/>
        </p:nvSpPr>
        <p:spPr>
          <a:xfrm>
            <a:off x="6902896" y="6495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12629A-DA35-4216-AA00-2895132A9197}" type="slidenum">
              <a:rPr lang="ko-KR" altLang="en-US" sz="1200" smtClean="0"/>
              <a:pPr algn="r"/>
              <a:t>36</a:t>
            </a:fld>
            <a:endParaRPr lang="en-US" altLang="ko-KR" sz="1200" dirty="0" smtClean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379"/>
          <a:stretch/>
        </p:blipFill>
        <p:spPr bwMode="auto">
          <a:xfrm>
            <a:off x="1157" y="1570885"/>
            <a:ext cx="8925318" cy="4433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747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9512" y="116632"/>
            <a:ext cx="5904656" cy="490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>
              <a:defRPr/>
            </a:pPr>
            <a:r>
              <a:rPr kumimoji="1" lang="en-US" altLang="ko-KR" sz="2585" spc="-4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NCS </a:t>
            </a:r>
            <a:r>
              <a:rPr kumimoji="1" lang="ko-KR" altLang="en-US" sz="2585" spc="-4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기반 </a:t>
            </a:r>
            <a:r>
              <a:rPr kumimoji="1" lang="ko-KR" altLang="en-US" sz="2585" spc="-46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훈련과정 편성원칙 및 절차</a:t>
            </a:r>
            <a:endParaRPr kumimoji="1" lang="ko-KR" altLang="en-US" sz="2585" spc="-46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203200" algn="ctr" rotWithShape="0">
                  <a:srgbClr val="000000"/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슬라이드 번호 개체 틀 2"/>
          <p:cNvSpPr txBox="1">
            <a:spLocks/>
          </p:cNvSpPr>
          <p:nvPr/>
        </p:nvSpPr>
        <p:spPr>
          <a:xfrm>
            <a:off x="6902896" y="6495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12629A-DA35-4216-AA00-2895132A9197}" type="slidenum">
              <a:rPr lang="ko-KR" altLang="en-US" sz="1200" smtClean="0"/>
              <a:pPr algn="r"/>
              <a:t>37</a:t>
            </a:fld>
            <a:endParaRPr lang="en-US" altLang="ko-KR" sz="1200" dirty="0" smtClean="0"/>
          </a:p>
        </p:txBody>
      </p:sp>
      <p:sp>
        <p:nvSpPr>
          <p:cNvPr id="31" name="슬라이드 번호 개체 틀 2"/>
          <p:cNvSpPr txBox="1">
            <a:spLocks/>
          </p:cNvSpPr>
          <p:nvPr/>
        </p:nvSpPr>
        <p:spPr>
          <a:xfrm>
            <a:off x="6902896" y="6495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12629A-DA35-4216-AA00-2895132A9197}" type="slidenum">
              <a:rPr lang="ko-KR" altLang="en-US" sz="1200" smtClean="0"/>
              <a:pPr algn="r"/>
              <a:t>37</a:t>
            </a:fld>
            <a:endParaRPr lang="en-US" altLang="ko-KR" sz="1200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461"/>
          <a:stretch/>
        </p:blipFill>
        <p:spPr bwMode="auto">
          <a:xfrm>
            <a:off x="-36512" y="1556792"/>
            <a:ext cx="8696697" cy="4331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64387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9512" y="116632"/>
            <a:ext cx="5904656" cy="490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>
              <a:defRPr/>
            </a:pPr>
            <a:r>
              <a:rPr kumimoji="1" lang="en-US" altLang="ko-KR" sz="2585" spc="-4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NCS </a:t>
            </a:r>
            <a:r>
              <a:rPr kumimoji="1" lang="ko-KR" altLang="en-US" sz="2585" spc="-4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기반 </a:t>
            </a:r>
            <a:r>
              <a:rPr kumimoji="1" lang="ko-KR" altLang="en-US" sz="2585" spc="-46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훈련과정 편성원칙 및 절차</a:t>
            </a:r>
            <a:endParaRPr kumimoji="1" lang="ko-KR" altLang="en-US" sz="2585" spc="-46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203200" algn="ctr" rotWithShape="0">
                  <a:srgbClr val="000000"/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862"/>
          <a:stretch/>
        </p:blipFill>
        <p:spPr bwMode="auto">
          <a:xfrm>
            <a:off x="323528" y="1412776"/>
            <a:ext cx="7800509" cy="467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슬라이드 번호 개체 틀 2"/>
          <p:cNvSpPr txBox="1">
            <a:spLocks/>
          </p:cNvSpPr>
          <p:nvPr/>
        </p:nvSpPr>
        <p:spPr>
          <a:xfrm>
            <a:off x="6902896" y="6495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12629A-DA35-4216-AA00-2895132A9197}" type="slidenum">
              <a:rPr lang="ko-KR" altLang="en-US" sz="1200" smtClean="0"/>
              <a:pPr algn="r"/>
              <a:t>38</a:t>
            </a:fld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10110700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9512" y="116632"/>
            <a:ext cx="7128792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>
              <a:defRPr/>
            </a:pPr>
            <a:r>
              <a:rPr kumimoji="1" lang="ko-KR" altLang="en-US" sz="2500" spc="-46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훈련과정 편성 수요조사</a:t>
            </a:r>
            <a:endParaRPr kumimoji="1" lang="ko-KR" altLang="en-US" sz="2500" spc="-46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203200" algn="ctr" rotWithShape="0">
                  <a:srgbClr val="000000"/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2" name="슬라이드 번호 개체 틀 2"/>
          <p:cNvSpPr txBox="1">
            <a:spLocks/>
          </p:cNvSpPr>
          <p:nvPr/>
        </p:nvSpPr>
        <p:spPr>
          <a:xfrm>
            <a:off x="6902896" y="6495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12629A-DA35-4216-AA00-2895132A9197}" type="slidenum">
              <a:rPr lang="ko-KR" altLang="en-US" sz="1200" smtClean="0"/>
              <a:pPr algn="r"/>
              <a:t>39</a:t>
            </a:fld>
            <a:endParaRPr lang="en-US" altLang="ko-KR" sz="1200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20"/>
          <a:stretch/>
        </p:blipFill>
        <p:spPr bwMode="auto">
          <a:xfrm>
            <a:off x="144000" y="1268760"/>
            <a:ext cx="9126503" cy="4813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0398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직사각형 4"/>
          <p:cNvSpPr/>
          <p:nvPr/>
        </p:nvSpPr>
        <p:spPr>
          <a:xfrm>
            <a:off x="3000224" y="5306819"/>
            <a:ext cx="2201252" cy="577777"/>
          </a:xfrm>
          <a:custGeom>
            <a:avLst/>
            <a:gdLst>
              <a:gd name="connsiteX0" fmla="*/ 0 w 2448272"/>
              <a:gd name="connsiteY0" fmla="*/ 0 h 504056"/>
              <a:gd name="connsiteX1" fmla="*/ 2448272 w 2448272"/>
              <a:gd name="connsiteY1" fmla="*/ 0 h 504056"/>
              <a:gd name="connsiteX2" fmla="*/ 2448272 w 2448272"/>
              <a:gd name="connsiteY2" fmla="*/ 504056 h 504056"/>
              <a:gd name="connsiteX3" fmla="*/ 0 w 2448272"/>
              <a:gd name="connsiteY3" fmla="*/ 504056 h 504056"/>
              <a:gd name="connsiteX4" fmla="*/ 0 w 2448272"/>
              <a:gd name="connsiteY4" fmla="*/ 0 h 504056"/>
              <a:gd name="connsiteX0" fmla="*/ 0 w 2448272"/>
              <a:gd name="connsiteY0" fmla="*/ 0 h 504056"/>
              <a:gd name="connsiteX1" fmla="*/ 2448272 w 2448272"/>
              <a:gd name="connsiteY1" fmla="*/ 0 h 504056"/>
              <a:gd name="connsiteX2" fmla="*/ 2448272 w 2448272"/>
              <a:gd name="connsiteY2" fmla="*/ 504056 h 504056"/>
              <a:gd name="connsiteX3" fmla="*/ 1115128 w 2448272"/>
              <a:gd name="connsiteY3" fmla="*/ 496088 h 504056"/>
              <a:gd name="connsiteX4" fmla="*/ 0 w 2448272"/>
              <a:gd name="connsiteY4" fmla="*/ 504056 h 504056"/>
              <a:gd name="connsiteX5" fmla="*/ 0 w 2448272"/>
              <a:gd name="connsiteY5" fmla="*/ 0 h 504056"/>
              <a:gd name="connsiteX0" fmla="*/ 0 w 2448272"/>
              <a:gd name="connsiteY0" fmla="*/ 0 h 538845"/>
              <a:gd name="connsiteX1" fmla="*/ 2448272 w 2448272"/>
              <a:gd name="connsiteY1" fmla="*/ 0 h 538845"/>
              <a:gd name="connsiteX2" fmla="*/ 2448272 w 2448272"/>
              <a:gd name="connsiteY2" fmla="*/ 504056 h 538845"/>
              <a:gd name="connsiteX3" fmla="*/ 1115128 w 2448272"/>
              <a:gd name="connsiteY3" fmla="*/ 496088 h 538845"/>
              <a:gd name="connsiteX4" fmla="*/ 0 w 2448272"/>
              <a:gd name="connsiteY4" fmla="*/ 504056 h 538845"/>
              <a:gd name="connsiteX5" fmla="*/ 0 w 2448272"/>
              <a:gd name="connsiteY5" fmla="*/ 0 h 538845"/>
              <a:gd name="connsiteX0" fmla="*/ 0 w 2448272"/>
              <a:gd name="connsiteY0" fmla="*/ 0 h 538845"/>
              <a:gd name="connsiteX1" fmla="*/ 2448272 w 2448272"/>
              <a:gd name="connsiteY1" fmla="*/ 0 h 538845"/>
              <a:gd name="connsiteX2" fmla="*/ 2448272 w 2448272"/>
              <a:gd name="connsiteY2" fmla="*/ 504056 h 538845"/>
              <a:gd name="connsiteX3" fmla="*/ 1115128 w 2448272"/>
              <a:gd name="connsiteY3" fmla="*/ 496088 h 538845"/>
              <a:gd name="connsiteX4" fmla="*/ 0 w 2448272"/>
              <a:gd name="connsiteY4" fmla="*/ 504056 h 538845"/>
              <a:gd name="connsiteX5" fmla="*/ 0 w 2448272"/>
              <a:gd name="connsiteY5" fmla="*/ 0 h 538845"/>
              <a:gd name="connsiteX0" fmla="*/ 0 w 2448272"/>
              <a:gd name="connsiteY0" fmla="*/ 0 h 538845"/>
              <a:gd name="connsiteX1" fmla="*/ 2448272 w 2448272"/>
              <a:gd name="connsiteY1" fmla="*/ 0 h 538845"/>
              <a:gd name="connsiteX2" fmla="*/ 2448272 w 2448272"/>
              <a:gd name="connsiteY2" fmla="*/ 504056 h 538845"/>
              <a:gd name="connsiteX3" fmla="*/ 1115128 w 2448272"/>
              <a:gd name="connsiteY3" fmla="*/ 496088 h 538845"/>
              <a:gd name="connsiteX4" fmla="*/ 0 w 2448272"/>
              <a:gd name="connsiteY4" fmla="*/ 504056 h 538845"/>
              <a:gd name="connsiteX5" fmla="*/ 0 w 2448272"/>
              <a:gd name="connsiteY5" fmla="*/ 0 h 538845"/>
              <a:gd name="connsiteX0" fmla="*/ 0 w 2448272"/>
              <a:gd name="connsiteY0" fmla="*/ 0 h 538845"/>
              <a:gd name="connsiteX1" fmla="*/ 2448272 w 2448272"/>
              <a:gd name="connsiteY1" fmla="*/ 0 h 538845"/>
              <a:gd name="connsiteX2" fmla="*/ 2448272 w 2448272"/>
              <a:gd name="connsiteY2" fmla="*/ 504056 h 538845"/>
              <a:gd name="connsiteX3" fmla="*/ 1115128 w 2448272"/>
              <a:gd name="connsiteY3" fmla="*/ 496088 h 538845"/>
              <a:gd name="connsiteX4" fmla="*/ 0 w 2448272"/>
              <a:gd name="connsiteY4" fmla="*/ 504056 h 538845"/>
              <a:gd name="connsiteX5" fmla="*/ 0 w 2448272"/>
              <a:gd name="connsiteY5" fmla="*/ 0 h 538845"/>
              <a:gd name="connsiteX0" fmla="*/ 0 w 2448272"/>
              <a:gd name="connsiteY0" fmla="*/ 0 h 521360"/>
              <a:gd name="connsiteX1" fmla="*/ 2448272 w 2448272"/>
              <a:gd name="connsiteY1" fmla="*/ 0 h 521360"/>
              <a:gd name="connsiteX2" fmla="*/ 2448272 w 2448272"/>
              <a:gd name="connsiteY2" fmla="*/ 504056 h 521360"/>
              <a:gd name="connsiteX3" fmla="*/ 1115128 w 2448272"/>
              <a:gd name="connsiteY3" fmla="*/ 496088 h 521360"/>
              <a:gd name="connsiteX4" fmla="*/ 0 w 2448272"/>
              <a:gd name="connsiteY4" fmla="*/ 504056 h 521360"/>
              <a:gd name="connsiteX5" fmla="*/ 0 w 2448272"/>
              <a:gd name="connsiteY5" fmla="*/ 0 h 521360"/>
              <a:gd name="connsiteX0" fmla="*/ 0 w 2448272"/>
              <a:gd name="connsiteY0" fmla="*/ 0 h 504056"/>
              <a:gd name="connsiteX1" fmla="*/ 2448272 w 2448272"/>
              <a:gd name="connsiteY1" fmla="*/ 0 h 504056"/>
              <a:gd name="connsiteX2" fmla="*/ 2448272 w 2448272"/>
              <a:gd name="connsiteY2" fmla="*/ 504056 h 504056"/>
              <a:gd name="connsiteX3" fmla="*/ 1115128 w 2448272"/>
              <a:gd name="connsiteY3" fmla="*/ 496088 h 504056"/>
              <a:gd name="connsiteX4" fmla="*/ 0 w 2448272"/>
              <a:gd name="connsiteY4" fmla="*/ 504056 h 504056"/>
              <a:gd name="connsiteX5" fmla="*/ 0 w 2448272"/>
              <a:gd name="connsiteY5" fmla="*/ 0 h 504056"/>
              <a:gd name="connsiteX0" fmla="*/ 0 w 2448272"/>
              <a:gd name="connsiteY0" fmla="*/ 0 h 504056"/>
              <a:gd name="connsiteX1" fmla="*/ 2448272 w 2448272"/>
              <a:gd name="connsiteY1" fmla="*/ 0 h 504056"/>
              <a:gd name="connsiteX2" fmla="*/ 2448272 w 2448272"/>
              <a:gd name="connsiteY2" fmla="*/ 504056 h 504056"/>
              <a:gd name="connsiteX3" fmla="*/ 1115128 w 2448272"/>
              <a:gd name="connsiteY3" fmla="*/ 496088 h 504056"/>
              <a:gd name="connsiteX4" fmla="*/ 0 w 2448272"/>
              <a:gd name="connsiteY4" fmla="*/ 504056 h 504056"/>
              <a:gd name="connsiteX5" fmla="*/ 0 w 2448272"/>
              <a:gd name="connsiteY5" fmla="*/ 0 h 504056"/>
              <a:gd name="connsiteX0" fmla="*/ 0 w 2448272"/>
              <a:gd name="connsiteY0" fmla="*/ 0 h 504056"/>
              <a:gd name="connsiteX1" fmla="*/ 2448272 w 2448272"/>
              <a:gd name="connsiteY1" fmla="*/ 0 h 504056"/>
              <a:gd name="connsiteX2" fmla="*/ 2448272 w 2448272"/>
              <a:gd name="connsiteY2" fmla="*/ 504056 h 504056"/>
              <a:gd name="connsiteX3" fmla="*/ 0 w 2448272"/>
              <a:gd name="connsiteY3" fmla="*/ 504056 h 504056"/>
              <a:gd name="connsiteX4" fmla="*/ 0 w 2448272"/>
              <a:gd name="connsiteY4" fmla="*/ 0 h 504056"/>
              <a:gd name="connsiteX0" fmla="*/ 0 w 2448272"/>
              <a:gd name="connsiteY0" fmla="*/ 0 h 519936"/>
              <a:gd name="connsiteX1" fmla="*/ 2448272 w 2448272"/>
              <a:gd name="connsiteY1" fmla="*/ 0 h 519936"/>
              <a:gd name="connsiteX2" fmla="*/ 2448272 w 2448272"/>
              <a:gd name="connsiteY2" fmla="*/ 504056 h 519936"/>
              <a:gd name="connsiteX3" fmla="*/ 0 w 2448272"/>
              <a:gd name="connsiteY3" fmla="*/ 504056 h 519936"/>
              <a:gd name="connsiteX4" fmla="*/ 0 w 2448272"/>
              <a:gd name="connsiteY4" fmla="*/ 0 h 519936"/>
              <a:gd name="connsiteX0" fmla="*/ 0 w 2448272"/>
              <a:gd name="connsiteY0" fmla="*/ 0 h 504056"/>
              <a:gd name="connsiteX1" fmla="*/ 2448272 w 2448272"/>
              <a:gd name="connsiteY1" fmla="*/ 0 h 504056"/>
              <a:gd name="connsiteX2" fmla="*/ 2448272 w 2448272"/>
              <a:gd name="connsiteY2" fmla="*/ 504056 h 504056"/>
              <a:gd name="connsiteX3" fmla="*/ 0 w 2448272"/>
              <a:gd name="connsiteY3" fmla="*/ 504056 h 504056"/>
              <a:gd name="connsiteX4" fmla="*/ 0 w 2448272"/>
              <a:gd name="connsiteY4" fmla="*/ 0 h 504056"/>
              <a:gd name="connsiteX0" fmla="*/ 0 w 2448272"/>
              <a:gd name="connsiteY0" fmla="*/ 0 h 504056"/>
              <a:gd name="connsiteX1" fmla="*/ 2448272 w 2448272"/>
              <a:gd name="connsiteY1" fmla="*/ 0 h 504056"/>
              <a:gd name="connsiteX2" fmla="*/ 2448272 w 2448272"/>
              <a:gd name="connsiteY2" fmla="*/ 504056 h 504056"/>
              <a:gd name="connsiteX3" fmla="*/ 0 w 2448272"/>
              <a:gd name="connsiteY3" fmla="*/ 504056 h 504056"/>
              <a:gd name="connsiteX4" fmla="*/ 0 w 2448272"/>
              <a:gd name="connsiteY4" fmla="*/ 0 h 504056"/>
              <a:gd name="connsiteX0" fmla="*/ 0 w 2448272"/>
              <a:gd name="connsiteY0" fmla="*/ 0 h 504056"/>
              <a:gd name="connsiteX1" fmla="*/ 2448272 w 2448272"/>
              <a:gd name="connsiteY1" fmla="*/ 0 h 504056"/>
              <a:gd name="connsiteX2" fmla="*/ 2448272 w 2448272"/>
              <a:gd name="connsiteY2" fmla="*/ 504056 h 504056"/>
              <a:gd name="connsiteX3" fmla="*/ 0 w 2448272"/>
              <a:gd name="connsiteY3" fmla="*/ 504056 h 504056"/>
              <a:gd name="connsiteX4" fmla="*/ 0 w 2448272"/>
              <a:gd name="connsiteY4" fmla="*/ 0 h 50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8272" h="504056">
                <a:moveTo>
                  <a:pt x="0" y="0"/>
                </a:moveTo>
                <a:lnTo>
                  <a:pt x="2448272" y="0"/>
                </a:lnTo>
                <a:lnTo>
                  <a:pt x="2448272" y="504056"/>
                </a:lnTo>
                <a:cubicBezTo>
                  <a:pt x="1205075" y="204017"/>
                  <a:pt x="1206621" y="234497"/>
                  <a:pt x="0" y="504056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  <a:alpha val="9000"/>
                </a:schemeClr>
              </a:gs>
              <a:gs pos="49000">
                <a:schemeClr val="bg1">
                  <a:lumMod val="75000"/>
                </a:schemeClr>
              </a:gs>
              <a:gs pos="100000">
                <a:schemeClr val="bg1">
                  <a:lumMod val="85000"/>
                  <a:alpha val="9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197" name="직사각형 4"/>
          <p:cNvSpPr/>
          <p:nvPr/>
        </p:nvSpPr>
        <p:spPr>
          <a:xfrm>
            <a:off x="317989" y="5306819"/>
            <a:ext cx="2201252" cy="577777"/>
          </a:xfrm>
          <a:custGeom>
            <a:avLst/>
            <a:gdLst>
              <a:gd name="connsiteX0" fmla="*/ 0 w 2448272"/>
              <a:gd name="connsiteY0" fmla="*/ 0 h 504056"/>
              <a:gd name="connsiteX1" fmla="*/ 2448272 w 2448272"/>
              <a:gd name="connsiteY1" fmla="*/ 0 h 504056"/>
              <a:gd name="connsiteX2" fmla="*/ 2448272 w 2448272"/>
              <a:gd name="connsiteY2" fmla="*/ 504056 h 504056"/>
              <a:gd name="connsiteX3" fmla="*/ 0 w 2448272"/>
              <a:gd name="connsiteY3" fmla="*/ 504056 h 504056"/>
              <a:gd name="connsiteX4" fmla="*/ 0 w 2448272"/>
              <a:gd name="connsiteY4" fmla="*/ 0 h 504056"/>
              <a:gd name="connsiteX0" fmla="*/ 0 w 2448272"/>
              <a:gd name="connsiteY0" fmla="*/ 0 h 504056"/>
              <a:gd name="connsiteX1" fmla="*/ 2448272 w 2448272"/>
              <a:gd name="connsiteY1" fmla="*/ 0 h 504056"/>
              <a:gd name="connsiteX2" fmla="*/ 2448272 w 2448272"/>
              <a:gd name="connsiteY2" fmla="*/ 504056 h 504056"/>
              <a:gd name="connsiteX3" fmla="*/ 1115128 w 2448272"/>
              <a:gd name="connsiteY3" fmla="*/ 496088 h 504056"/>
              <a:gd name="connsiteX4" fmla="*/ 0 w 2448272"/>
              <a:gd name="connsiteY4" fmla="*/ 504056 h 504056"/>
              <a:gd name="connsiteX5" fmla="*/ 0 w 2448272"/>
              <a:gd name="connsiteY5" fmla="*/ 0 h 504056"/>
              <a:gd name="connsiteX0" fmla="*/ 0 w 2448272"/>
              <a:gd name="connsiteY0" fmla="*/ 0 h 538845"/>
              <a:gd name="connsiteX1" fmla="*/ 2448272 w 2448272"/>
              <a:gd name="connsiteY1" fmla="*/ 0 h 538845"/>
              <a:gd name="connsiteX2" fmla="*/ 2448272 w 2448272"/>
              <a:gd name="connsiteY2" fmla="*/ 504056 h 538845"/>
              <a:gd name="connsiteX3" fmla="*/ 1115128 w 2448272"/>
              <a:gd name="connsiteY3" fmla="*/ 496088 h 538845"/>
              <a:gd name="connsiteX4" fmla="*/ 0 w 2448272"/>
              <a:gd name="connsiteY4" fmla="*/ 504056 h 538845"/>
              <a:gd name="connsiteX5" fmla="*/ 0 w 2448272"/>
              <a:gd name="connsiteY5" fmla="*/ 0 h 538845"/>
              <a:gd name="connsiteX0" fmla="*/ 0 w 2448272"/>
              <a:gd name="connsiteY0" fmla="*/ 0 h 538845"/>
              <a:gd name="connsiteX1" fmla="*/ 2448272 w 2448272"/>
              <a:gd name="connsiteY1" fmla="*/ 0 h 538845"/>
              <a:gd name="connsiteX2" fmla="*/ 2448272 w 2448272"/>
              <a:gd name="connsiteY2" fmla="*/ 504056 h 538845"/>
              <a:gd name="connsiteX3" fmla="*/ 1115128 w 2448272"/>
              <a:gd name="connsiteY3" fmla="*/ 496088 h 538845"/>
              <a:gd name="connsiteX4" fmla="*/ 0 w 2448272"/>
              <a:gd name="connsiteY4" fmla="*/ 504056 h 538845"/>
              <a:gd name="connsiteX5" fmla="*/ 0 w 2448272"/>
              <a:gd name="connsiteY5" fmla="*/ 0 h 538845"/>
              <a:gd name="connsiteX0" fmla="*/ 0 w 2448272"/>
              <a:gd name="connsiteY0" fmla="*/ 0 h 538845"/>
              <a:gd name="connsiteX1" fmla="*/ 2448272 w 2448272"/>
              <a:gd name="connsiteY1" fmla="*/ 0 h 538845"/>
              <a:gd name="connsiteX2" fmla="*/ 2448272 w 2448272"/>
              <a:gd name="connsiteY2" fmla="*/ 504056 h 538845"/>
              <a:gd name="connsiteX3" fmla="*/ 1115128 w 2448272"/>
              <a:gd name="connsiteY3" fmla="*/ 496088 h 538845"/>
              <a:gd name="connsiteX4" fmla="*/ 0 w 2448272"/>
              <a:gd name="connsiteY4" fmla="*/ 504056 h 538845"/>
              <a:gd name="connsiteX5" fmla="*/ 0 w 2448272"/>
              <a:gd name="connsiteY5" fmla="*/ 0 h 538845"/>
              <a:gd name="connsiteX0" fmla="*/ 0 w 2448272"/>
              <a:gd name="connsiteY0" fmla="*/ 0 h 538845"/>
              <a:gd name="connsiteX1" fmla="*/ 2448272 w 2448272"/>
              <a:gd name="connsiteY1" fmla="*/ 0 h 538845"/>
              <a:gd name="connsiteX2" fmla="*/ 2448272 w 2448272"/>
              <a:gd name="connsiteY2" fmla="*/ 504056 h 538845"/>
              <a:gd name="connsiteX3" fmla="*/ 1115128 w 2448272"/>
              <a:gd name="connsiteY3" fmla="*/ 496088 h 538845"/>
              <a:gd name="connsiteX4" fmla="*/ 0 w 2448272"/>
              <a:gd name="connsiteY4" fmla="*/ 504056 h 538845"/>
              <a:gd name="connsiteX5" fmla="*/ 0 w 2448272"/>
              <a:gd name="connsiteY5" fmla="*/ 0 h 538845"/>
              <a:gd name="connsiteX0" fmla="*/ 0 w 2448272"/>
              <a:gd name="connsiteY0" fmla="*/ 0 h 521360"/>
              <a:gd name="connsiteX1" fmla="*/ 2448272 w 2448272"/>
              <a:gd name="connsiteY1" fmla="*/ 0 h 521360"/>
              <a:gd name="connsiteX2" fmla="*/ 2448272 w 2448272"/>
              <a:gd name="connsiteY2" fmla="*/ 504056 h 521360"/>
              <a:gd name="connsiteX3" fmla="*/ 1115128 w 2448272"/>
              <a:gd name="connsiteY3" fmla="*/ 496088 h 521360"/>
              <a:gd name="connsiteX4" fmla="*/ 0 w 2448272"/>
              <a:gd name="connsiteY4" fmla="*/ 504056 h 521360"/>
              <a:gd name="connsiteX5" fmla="*/ 0 w 2448272"/>
              <a:gd name="connsiteY5" fmla="*/ 0 h 521360"/>
              <a:gd name="connsiteX0" fmla="*/ 0 w 2448272"/>
              <a:gd name="connsiteY0" fmla="*/ 0 h 504056"/>
              <a:gd name="connsiteX1" fmla="*/ 2448272 w 2448272"/>
              <a:gd name="connsiteY1" fmla="*/ 0 h 504056"/>
              <a:gd name="connsiteX2" fmla="*/ 2448272 w 2448272"/>
              <a:gd name="connsiteY2" fmla="*/ 504056 h 504056"/>
              <a:gd name="connsiteX3" fmla="*/ 1115128 w 2448272"/>
              <a:gd name="connsiteY3" fmla="*/ 496088 h 504056"/>
              <a:gd name="connsiteX4" fmla="*/ 0 w 2448272"/>
              <a:gd name="connsiteY4" fmla="*/ 504056 h 504056"/>
              <a:gd name="connsiteX5" fmla="*/ 0 w 2448272"/>
              <a:gd name="connsiteY5" fmla="*/ 0 h 504056"/>
              <a:gd name="connsiteX0" fmla="*/ 0 w 2448272"/>
              <a:gd name="connsiteY0" fmla="*/ 0 h 504056"/>
              <a:gd name="connsiteX1" fmla="*/ 2448272 w 2448272"/>
              <a:gd name="connsiteY1" fmla="*/ 0 h 504056"/>
              <a:gd name="connsiteX2" fmla="*/ 2448272 w 2448272"/>
              <a:gd name="connsiteY2" fmla="*/ 504056 h 504056"/>
              <a:gd name="connsiteX3" fmla="*/ 1115128 w 2448272"/>
              <a:gd name="connsiteY3" fmla="*/ 496088 h 504056"/>
              <a:gd name="connsiteX4" fmla="*/ 0 w 2448272"/>
              <a:gd name="connsiteY4" fmla="*/ 504056 h 504056"/>
              <a:gd name="connsiteX5" fmla="*/ 0 w 2448272"/>
              <a:gd name="connsiteY5" fmla="*/ 0 h 504056"/>
              <a:gd name="connsiteX0" fmla="*/ 0 w 2448272"/>
              <a:gd name="connsiteY0" fmla="*/ 0 h 504056"/>
              <a:gd name="connsiteX1" fmla="*/ 2448272 w 2448272"/>
              <a:gd name="connsiteY1" fmla="*/ 0 h 504056"/>
              <a:gd name="connsiteX2" fmla="*/ 2448272 w 2448272"/>
              <a:gd name="connsiteY2" fmla="*/ 504056 h 504056"/>
              <a:gd name="connsiteX3" fmla="*/ 0 w 2448272"/>
              <a:gd name="connsiteY3" fmla="*/ 504056 h 504056"/>
              <a:gd name="connsiteX4" fmla="*/ 0 w 2448272"/>
              <a:gd name="connsiteY4" fmla="*/ 0 h 504056"/>
              <a:gd name="connsiteX0" fmla="*/ 0 w 2448272"/>
              <a:gd name="connsiteY0" fmla="*/ 0 h 519936"/>
              <a:gd name="connsiteX1" fmla="*/ 2448272 w 2448272"/>
              <a:gd name="connsiteY1" fmla="*/ 0 h 519936"/>
              <a:gd name="connsiteX2" fmla="*/ 2448272 w 2448272"/>
              <a:gd name="connsiteY2" fmla="*/ 504056 h 519936"/>
              <a:gd name="connsiteX3" fmla="*/ 0 w 2448272"/>
              <a:gd name="connsiteY3" fmla="*/ 504056 h 519936"/>
              <a:gd name="connsiteX4" fmla="*/ 0 w 2448272"/>
              <a:gd name="connsiteY4" fmla="*/ 0 h 519936"/>
              <a:gd name="connsiteX0" fmla="*/ 0 w 2448272"/>
              <a:gd name="connsiteY0" fmla="*/ 0 h 504056"/>
              <a:gd name="connsiteX1" fmla="*/ 2448272 w 2448272"/>
              <a:gd name="connsiteY1" fmla="*/ 0 h 504056"/>
              <a:gd name="connsiteX2" fmla="*/ 2448272 w 2448272"/>
              <a:gd name="connsiteY2" fmla="*/ 504056 h 504056"/>
              <a:gd name="connsiteX3" fmla="*/ 0 w 2448272"/>
              <a:gd name="connsiteY3" fmla="*/ 504056 h 504056"/>
              <a:gd name="connsiteX4" fmla="*/ 0 w 2448272"/>
              <a:gd name="connsiteY4" fmla="*/ 0 h 504056"/>
              <a:gd name="connsiteX0" fmla="*/ 0 w 2448272"/>
              <a:gd name="connsiteY0" fmla="*/ 0 h 504056"/>
              <a:gd name="connsiteX1" fmla="*/ 2448272 w 2448272"/>
              <a:gd name="connsiteY1" fmla="*/ 0 h 504056"/>
              <a:gd name="connsiteX2" fmla="*/ 2448272 w 2448272"/>
              <a:gd name="connsiteY2" fmla="*/ 504056 h 504056"/>
              <a:gd name="connsiteX3" fmla="*/ 0 w 2448272"/>
              <a:gd name="connsiteY3" fmla="*/ 504056 h 504056"/>
              <a:gd name="connsiteX4" fmla="*/ 0 w 2448272"/>
              <a:gd name="connsiteY4" fmla="*/ 0 h 504056"/>
              <a:gd name="connsiteX0" fmla="*/ 0 w 2448272"/>
              <a:gd name="connsiteY0" fmla="*/ 0 h 504056"/>
              <a:gd name="connsiteX1" fmla="*/ 2448272 w 2448272"/>
              <a:gd name="connsiteY1" fmla="*/ 0 h 504056"/>
              <a:gd name="connsiteX2" fmla="*/ 2448272 w 2448272"/>
              <a:gd name="connsiteY2" fmla="*/ 504056 h 504056"/>
              <a:gd name="connsiteX3" fmla="*/ 0 w 2448272"/>
              <a:gd name="connsiteY3" fmla="*/ 504056 h 504056"/>
              <a:gd name="connsiteX4" fmla="*/ 0 w 2448272"/>
              <a:gd name="connsiteY4" fmla="*/ 0 h 50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8272" h="504056">
                <a:moveTo>
                  <a:pt x="0" y="0"/>
                </a:moveTo>
                <a:lnTo>
                  <a:pt x="2448272" y="0"/>
                </a:lnTo>
                <a:lnTo>
                  <a:pt x="2448272" y="504056"/>
                </a:lnTo>
                <a:cubicBezTo>
                  <a:pt x="1205075" y="204017"/>
                  <a:pt x="1206621" y="234497"/>
                  <a:pt x="0" y="504056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  <a:alpha val="9000"/>
                </a:schemeClr>
              </a:gs>
              <a:gs pos="49000">
                <a:schemeClr val="bg1">
                  <a:lumMod val="75000"/>
                </a:schemeClr>
              </a:gs>
              <a:gs pos="100000">
                <a:schemeClr val="bg1">
                  <a:lumMod val="85000"/>
                  <a:alpha val="9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grpSp>
        <p:nvGrpSpPr>
          <p:cNvPr id="189" name="그룹 188"/>
          <p:cNvGrpSpPr/>
          <p:nvPr/>
        </p:nvGrpSpPr>
        <p:grpSpPr>
          <a:xfrm>
            <a:off x="7563102" y="2953444"/>
            <a:ext cx="1277915" cy="2678685"/>
            <a:chOff x="5791690" y="1761915"/>
            <a:chExt cx="4115574" cy="3715199"/>
          </a:xfrm>
        </p:grpSpPr>
        <p:sp>
          <p:nvSpPr>
            <p:cNvPr id="191" name="직사각형 190"/>
            <p:cNvSpPr/>
            <p:nvPr/>
          </p:nvSpPr>
          <p:spPr>
            <a:xfrm>
              <a:off x="5817098" y="1761919"/>
              <a:ext cx="4063496" cy="371519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  <p:sp>
          <p:nvSpPr>
            <p:cNvPr id="192" name="직사각형 191"/>
            <p:cNvSpPr/>
            <p:nvPr/>
          </p:nvSpPr>
          <p:spPr>
            <a:xfrm>
              <a:off x="5791690" y="1761919"/>
              <a:ext cx="4088904" cy="3715195"/>
            </a:xfrm>
            <a:prstGeom prst="rect">
              <a:avLst/>
            </a:prstGeom>
            <a:solidFill>
              <a:srgbClr val="18ABF4">
                <a:alpha val="1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  <p:sp>
          <p:nvSpPr>
            <p:cNvPr id="193" name="직사각형 42"/>
            <p:cNvSpPr/>
            <p:nvPr/>
          </p:nvSpPr>
          <p:spPr>
            <a:xfrm>
              <a:off x="5818360" y="1761919"/>
              <a:ext cx="4088904" cy="3715195"/>
            </a:xfrm>
            <a:custGeom>
              <a:avLst/>
              <a:gdLst>
                <a:gd name="connsiteX0" fmla="*/ 0 w 4088904"/>
                <a:gd name="connsiteY0" fmla="*/ 0 h 3715195"/>
                <a:gd name="connsiteX1" fmla="*/ 4088904 w 4088904"/>
                <a:gd name="connsiteY1" fmla="*/ 0 h 3715195"/>
                <a:gd name="connsiteX2" fmla="*/ 4088904 w 4088904"/>
                <a:gd name="connsiteY2" fmla="*/ 3715195 h 3715195"/>
                <a:gd name="connsiteX3" fmla="*/ 0 w 4088904"/>
                <a:gd name="connsiteY3" fmla="*/ 3715195 h 3715195"/>
                <a:gd name="connsiteX4" fmla="*/ 0 w 4088904"/>
                <a:gd name="connsiteY4" fmla="*/ 0 h 3715195"/>
                <a:gd name="connsiteX0" fmla="*/ 0 w 4088904"/>
                <a:gd name="connsiteY0" fmla="*/ 0 h 3715195"/>
                <a:gd name="connsiteX1" fmla="*/ 4088904 w 4088904"/>
                <a:gd name="connsiteY1" fmla="*/ 0 h 3715195"/>
                <a:gd name="connsiteX2" fmla="*/ 0 w 4088904"/>
                <a:gd name="connsiteY2" fmla="*/ 3715195 h 3715195"/>
                <a:gd name="connsiteX3" fmla="*/ 0 w 4088904"/>
                <a:gd name="connsiteY3" fmla="*/ 0 h 3715195"/>
                <a:gd name="connsiteX0" fmla="*/ 0 w 4088904"/>
                <a:gd name="connsiteY0" fmla="*/ 0 h 3715195"/>
                <a:gd name="connsiteX1" fmla="*/ 4088904 w 4088904"/>
                <a:gd name="connsiteY1" fmla="*/ 0 h 3715195"/>
                <a:gd name="connsiteX2" fmla="*/ 1302474 w 4088904"/>
                <a:gd name="connsiteY2" fmla="*/ 2510510 h 3715195"/>
                <a:gd name="connsiteX3" fmla="*/ 0 w 4088904"/>
                <a:gd name="connsiteY3" fmla="*/ 3715195 h 3715195"/>
                <a:gd name="connsiteX4" fmla="*/ 0 w 4088904"/>
                <a:gd name="connsiteY4" fmla="*/ 0 h 3715195"/>
                <a:gd name="connsiteX0" fmla="*/ 0 w 4088904"/>
                <a:gd name="connsiteY0" fmla="*/ 0 h 3715195"/>
                <a:gd name="connsiteX1" fmla="*/ 4088904 w 4088904"/>
                <a:gd name="connsiteY1" fmla="*/ 0 h 3715195"/>
                <a:gd name="connsiteX2" fmla="*/ 1998213 w 4088904"/>
                <a:gd name="connsiteY2" fmla="*/ 3146614 h 3715195"/>
                <a:gd name="connsiteX3" fmla="*/ 0 w 4088904"/>
                <a:gd name="connsiteY3" fmla="*/ 3715195 h 3715195"/>
                <a:gd name="connsiteX4" fmla="*/ 0 w 4088904"/>
                <a:gd name="connsiteY4" fmla="*/ 0 h 371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8904" h="3715195">
                  <a:moveTo>
                    <a:pt x="0" y="0"/>
                  </a:moveTo>
                  <a:lnTo>
                    <a:pt x="4088904" y="0"/>
                  </a:lnTo>
                  <a:lnTo>
                    <a:pt x="1998213" y="3146614"/>
                  </a:lnTo>
                  <a:lnTo>
                    <a:pt x="0" y="3715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ABF4">
                <a:alpha val="1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  <p:sp>
          <p:nvSpPr>
            <p:cNvPr id="194" name="직사각형 42"/>
            <p:cNvSpPr/>
            <p:nvPr/>
          </p:nvSpPr>
          <p:spPr>
            <a:xfrm rot="16200000" flipH="1">
              <a:off x="6003953" y="1575065"/>
              <a:ext cx="3715194" cy="4088904"/>
            </a:xfrm>
            <a:custGeom>
              <a:avLst/>
              <a:gdLst>
                <a:gd name="connsiteX0" fmla="*/ 0 w 4088904"/>
                <a:gd name="connsiteY0" fmla="*/ 0 h 3715195"/>
                <a:gd name="connsiteX1" fmla="*/ 4088904 w 4088904"/>
                <a:gd name="connsiteY1" fmla="*/ 0 h 3715195"/>
                <a:gd name="connsiteX2" fmla="*/ 4088904 w 4088904"/>
                <a:gd name="connsiteY2" fmla="*/ 3715195 h 3715195"/>
                <a:gd name="connsiteX3" fmla="*/ 0 w 4088904"/>
                <a:gd name="connsiteY3" fmla="*/ 3715195 h 3715195"/>
                <a:gd name="connsiteX4" fmla="*/ 0 w 4088904"/>
                <a:gd name="connsiteY4" fmla="*/ 0 h 3715195"/>
                <a:gd name="connsiteX0" fmla="*/ 0 w 4088904"/>
                <a:gd name="connsiteY0" fmla="*/ 0 h 3715195"/>
                <a:gd name="connsiteX1" fmla="*/ 4088904 w 4088904"/>
                <a:gd name="connsiteY1" fmla="*/ 0 h 3715195"/>
                <a:gd name="connsiteX2" fmla="*/ 0 w 4088904"/>
                <a:gd name="connsiteY2" fmla="*/ 3715195 h 3715195"/>
                <a:gd name="connsiteX3" fmla="*/ 0 w 4088904"/>
                <a:gd name="connsiteY3" fmla="*/ 0 h 3715195"/>
                <a:gd name="connsiteX0" fmla="*/ 0 w 4088904"/>
                <a:gd name="connsiteY0" fmla="*/ 0 h 3715195"/>
                <a:gd name="connsiteX1" fmla="*/ 4088904 w 4088904"/>
                <a:gd name="connsiteY1" fmla="*/ 0 h 3715195"/>
                <a:gd name="connsiteX2" fmla="*/ 1302474 w 4088904"/>
                <a:gd name="connsiteY2" fmla="*/ 2510510 h 3715195"/>
                <a:gd name="connsiteX3" fmla="*/ 0 w 4088904"/>
                <a:gd name="connsiteY3" fmla="*/ 3715195 h 3715195"/>
                <a:gd name="connsiteX4" fmla="*/ 0 w 4088904"/>
                <a:gd name="connsiteY4" fmla="*/ 0 h 3715195"/>
                <a:gd name="connsiteX0" fmla="*/ 0 w 4088904"/>
                <a:gd name="connsiteY0" fmla="*/ 0 h 3715195"/>
                <a:gd name="connsiteX1" fmla="*/ 4088904 w 4088904"/>
                <a:gd name="connsiteY1" fmla="*/ 0 h 3715195"/>
                <a:gd name="connsiteX2" fmla="*/ 1998213 w 4088904"/>
                <a:gd name="connsiteY2" fmla="*/ 3146614 h 3715195"/>
                <a:gd name="connsiteX3" fmla="*/ 0 w 4088904"/>
                <a:gd name="connsiteY3" fmla="*/ 3715195 h 3715195"/>
                <a:gd name="connsiteX4" fmla="*/ 0 w 4088904"/>
                <a:gd name="connsiteY4" fmla="*/ 0 h 371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8904" h="3715195">
                  <a:moveTo>
                    <a:pt x="0" y="0"/>
                  </a:moveTo>
                  <a:lnTo>
                    <a:pt x="4088904" y="0"/>
                  </a:lnTo>
                  <a:lnTo>
                    <a:pt x="1998213" y="3146614"/>
                  </a:lnTo>
                  <a:lnTo>
                    <a:pt x="0" y="3715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ABF4">
                <a:alpha val="1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  <p:sp>
          <p:nvSpPr>
            <p:cNvPr id="195" name="직사각형 42"/>
            <p:cNvSpPr/>
            <p:nvPr/>
          </p:nvSpPr>
          <p:spPr>
            <a:xfrm flipH="1">
              <a:off x="5817096" y="1772816"/>
              <a:ext cx="4049348" cy="3694149"/>
            </a:xfrm>
            <a:custGeom>
              <a:avLst/>
              <a:gdLst>
                <a:gd name="connsiteX0" fmla="*/ 0 w 4088904"/>
                <a:gd name="connsiteY0" fmla="*/ 0 h 3715195"/>
                <a:gd name="connsiteX1" fmla="*/ 4088904 w 4088904"/>
                <a:gd name="connsiteY1" fmla="*/ 0 h 3715195"/>
                <a:gd name="connsiteX2" fmla="*/ 4088904 w 4088904"/>
                <a:gd name="connsiteY2" fmla="*/ 3715195 h 3715195"/>
                <a:gd name="connsiteX3" fmla="*/ 0 w 4088904"/>
                <a:gd name="connsiteY3" fmla="*/ 3715195 h 3715195"/>
                <a:gd name="connsiteX4" fmla="*/ 0 w 4088904"/>
                <a:gd name="connsiteY4" fmla="*/ 0 h 3715195"/>
                <a:gd name="connsiteX0" fmla="*/ 0 w 4088904"/>
                <a:gd name="connsiteY0" fmla="*/ 0 h 3715195"/>
                <a:gd name="connsiteX1" fmla="*/ 4088904 w 4088904"/>
                <a:gd name="connsiteY1" fmla="*/ 0 h 3715195"/>
                <a:gd name="connsiteX2" fmla="*/ 0 w 4088904"/>
                <a:gd name="connsiteY2" fmla="*/ 3715195 h 3715195"/>
                <a:gd name="connsiteX3" fmla="*/ 0 w 4088904"/>
                <a:gd name="connsiteY3" fmla="*/ 0 h 3715195"/>
                <a:gd name="connsiteX0" fmla="*/ 0 w 4088904"/>
                <a:gd name="connsiteY0" fmla="*/ 0 h 3715195"/>
                <a:gd name="connsiteX1" fmla="*/ 4088904 w 4088904"/>
                <a:gd name="connsiteY1" fmla="*/ 0 h 3715195"/>
                <a:gd name="connsiteX2" fmla="*/ 1302474 w 4088904"/>
                <a:gd name="connsiteY2" fmla="*/ 2510510 h 3715195"/>
                <a:gd name="connsiteX3" fmla="*/ 0 w 4088904"/>
                <a:gd name="connsiteY3" fmla="*/ 3715195 h 3715195"/>
                <a:gd name="connsiteX4" fmla="*/ 0 w 4088904"/>
                <a:gd name="connsiteY4" fmla="*/ 0 h 3715195"/>
                <a:gd name="connsiteX0" fmla="*/ 0 w 4088904"/>
                <a:gd name="connsiteY0" fmla="*/ 0 h 3715195"/>
                <a:gd name="connsiteX1" fmla="*/ 4088904 w 4088904"/>
                <a:gd name="connsiteY1" fmla="*/ 0 h 3715195"/>
                <a:gd name="connsiteX2" fmla="*/ 1998213 w 4088904"/>
                <a:gd name="connsiteY2" fmla="*/ 3146614 h 3715195"/>
                <a:gd name="connsiteX3" fmla="*/ 0 w 4088904"/>
                <a:gd name="connsiteY3" fmla="*/ 3715195 h 3715195"/>
                <a:gd name="connsiteX4" fmla="*/ 0 w 4088904"/>
                <a:gd name="connsiteY4" fmla="*/ 0 h 371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8904" h="3715195">
                  <a:moveTo>
                    <a:pt x="0" y="0"/>
                  </a:moveTo>
                  <a:lnTo>
                    <a:pt x="4088904" y="0"/>
                  </a:lnTo>
                  <a:lnTo>
                    <a:pt x="1998213" y="3146614"/>
                  </a:lnTo>
                  <a:lnTo>
                    <a:pt x="0" y="3715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ABF4">
                <a:alpha val="1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  <p:sp>
          <p:nvSpPr>
            <p:cNvPr id="196" name="직사각형 42"/>
            <p:cNvSpPr/>
            <p:nvPr/>
          </p:nvSpPr>
          <p:spPr>
            <a:xfrm rot="5400000" flipH="1">
              <a:off x="6205267" y="1805788"/>
              <a:ext cx="3705049" cy="3617303"/>
            </a:xfrm>
            <a:custGeom>
              <a:avLst/>
              <a:gdLst>
                <a:gd name="connsiteX0" fmla="*/ 0 w 4088904"/>
                <a:gd name="connsiteY0" fmla="*/ 0 h 3715195"/>
                <a:gd name="connsiteX1" fmla="*/ 4088904 w 4088904"/>
                <a:gd name="connsiteY1" fmla="*/ 0 h 3715195"/>
                <a:gd name="connsiteX2" fmla="*/ 4088904 w 4088904"/>
                <a:gd name="connsiteY2" fmla="*/ 3715195 h 3715195"/>
                <a:gd name="connsiteX3" fmla="*/ 0 w 4088904"/>
                <a:gd name="connsiteY3" fmla="*/ 3715195 h 3715195"/>
                <a:gd name="connsiteX4" fmla="*/ 0 w 4088904"/>
                <a:gd name="connsiteY4" fmla="*/ 0 h 3715195"/>
                <a:gd name="connsiteX0" fmla="*/ 0 w 4088904"/>
                <a:gd name="connsiteY0" fmla="*/ 0 h 3715195"/>
                <a:gd name="connsiteX1" fmla="*/ 4088904 w 4088904"/>
                <a:gd name="connsiteY1" fmla="*/ 0 h 3715195"/>
                <a:gd name="connsiteX2" fmla="*/ 0 w 4088904"/>
                <a:gd name="connsiteY2" fmla="*/ 3715195 h 3715195"/>
                <a:gd name="connsiteX3" fmla="*/ 0 w 4088904"/>
                <a:gd name="connsiteY3" fmla="*/ 0 h 3715195"/>
                <a:gd name="connsiteX0" fmla="*/ 0 w 4088904"/>
                <a:gd name="connsiteY0" fmla="*/ 0 h 3715195"/>
                <a:gd name="connsiteX1" fmla="*/ 4088904 w 4088904"/>
                <a:gd name="connsiteY1" fmla="*/ 0 h 3715195"/>
                <a:gd name="connsiteX2" fmla="*/ 1302474 w 4088904"/>
                <a:gd name="connsiteY2" fmla="*/ 2510510 h 3715195"/>
                <a:gd name="connsiteX3" fmla="*/ 0 w 4088904"/>
                <a:gd name="connsiteY3" fmla="*/ 3715195 h 3715195"/>
                <a:gd name="connsiteX4" fmla="*/ 0 w 4088904"/>
                <a:gd name="connsiteY4" fmla="*/ 0 h 3715195"/>
                <a:gd name="connsiteX0" fmla="*/ 0 w 4088904"/>
                <a:gd name="connsiteY0" fmla="*/ 0 h 3715195"/>
                <a:gd name="connsiteX1" fmla="*/ 4088904 w 4088904"/>
                <a:gd name="connsiteY1" fmla="*/ 0 h 3715195"/>
                <a:gd name="connsiteX2" fmla="*/ 1998213 w 4088904"/>
                <a:gd name="connsiteY2" fmla="*/ 3146614 h 3715195"/>
                <a:gd name="connsiteX3" fmla="*/ 0 w 4088904"/>
                <a:gd name="connsiteY3" fmla="*/ 3715195 h 3715195"/>
                <a:gd name="connsiteX4" fmla="*/ 0 w 4088904"/>
                <a:gd name="connsiteY4" fmla="*/ 0 h 371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8904" h="3715195">
                  <a:moveTo>
                    <a:pt x="0" y="0"/>
                  </a:moveTo>
                  <a:lnTo>
                    <a:pt x="4088904" y="0"/>
                  </a:lnTo>
                  <a:lnTo>
                    <a:pt x="1998213" y="3146614"/>
                  </a:lnTo>
                  <a:lnTo>
                    <a:pt x="0" y="3715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ABF4">
                <a:alpha val="1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</p:grp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9512" y="130554"/>
            <a:ext cx="4693310" cy="490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>
              <a:defRPr/>
            </a:pPr>
            <a:r>
              <a:rPr kumimoji="1" lang="ko-KR" altLang="en-US" sz="2585" spc="-4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en-US" altLang="ko-KR" sz="2585" spc="-4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NCS</a:t>
            </a:r>
            <a:r>
              <a:rPr kumimoji="1" lang="ko-KR" altLang="en-US" sz="2585" spc="-4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 개념</a:t>
            </a:r>
          </a:p>
        </p:txBody>
      </p:sp>
      <p:sp>
        <p:nvSpPr>
          <p:cNvPr id="57" name="육각형 56"/>
          <p:cNvSpPr/>
          <p:nvPr/>
        </p:nvSpPr>
        <p:spPr>
          <a:xfrm>
            <a:off x="410690" y="1718465"/>
            <a:ext cx="8345289" cy="739865"/>
          </a:xfrm>
          <a:prstGeom prst="hexagon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16200000" scaled="1"/>
            <a:tileRect/>
          </a:gra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 dirty="0"/>
          </a:p>
        </p:txBody>
      </p:sp>
      <p:cxnSp>
        <p:nvCxnSpPr>
          <p:cNvPr id="58" name="직선 연결선 57"/>
          <p:cNvCxnSpPr>
            <a:stCxn id="57" idx="4"/>
            <a:endCxn id="57" idx="5"/>
          </p:cNvCxnSpPr>
          <p:nvPr/>
        </p:nvCxnSpPr>
        <p:spPr>
          <a:xfrm>
            <a:off x="595656" y="1718466"/>
            <a:ext cx="7975357" cy="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2717017" y="2467505"/>
            <a:ext cx="363802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다리꼴 59"/>
          <p:cNvSpPr/>
          <p:nvPr/>
        </p:nvSpPr>
        <p:spPr>
          <a:xfrm>
            <a:off x="3059737" y="1378048"/>
            <a:ext cx="3047195" cy="332345"/>
          </a:xfrm>
          <a:prstGeom prst="trapezoid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206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61" name="직사각형 60"/>
          <p:cNvSpPr/>
          <p:nvPr/>
        </p:nvSpPr>
        <p:spPr>
          <a:xfrm>
            <a:off x="3407948" y="1368670"/>
            <a:ext cx="2352695" cy="348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62" spc="-138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00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견고딕" pitchFamily="18" charset="-127"/>
                <a:ea typeface="HY견고딕" pitchFamily="18" charset="-127"/>
                <a:sym typeface="Gill Sans" charset="0"/>
              </a:rPr>
              <a:t>국가직무능력표준</a:t>
            </a:r>
            <a:r>
              <a:rPr lang="en-US" altLang="ko-KR" sz="1662" spc="-138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00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견고딕" pitchFamily="18" charset="-127"/>
                <a:ea typeface="HY견고딕" pitchFamily="18" charset="-127"/>
                <a:sym typeface="Gill Sans" charset="0"/>
              </a:rPr>
              <a:t>(NCS)</a:t>
            </a:r>
            <a:endParaRPr lang="ko-KR" altLang="en-US" sz="1662" spc="-138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effectLst>
                <a:outerShdw blurRad="203200" algn="ctr" rotWithShape="0">
                  <a:srgbClr val="000000"/>
                </a:outerShdw>
              </a:effectLst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321169" y="1771383"/>
            <a:ext cx="6773683" cy="637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77" spc="-138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“NCS</a:t>
            </a:r>
            <a:r>
              <a:rPr lang="ko-KR" altLang="en-US" sz="1477" spc="-138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란</a:t>
            </a:r>
            <a:r>
              <a:rPr lang="en-US" altLang="ko-KR" sz="1477" spc="-138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”</a:t>
            </a:r>
            <a:r>
              <a:rPr lang="ko-KR" altLang="en-US" sz="1477" spc="-138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 </a:t>
            </a:r>
            <a:r>
              <a:rPr lang="ko-KR" altLang="en-US" sz="1477" spc="-138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산업현장에서 직무를 수행하기 위해 요구되는 </a:t>
            </a:r>
            <a:r>
              <a:rPr lang="ko-KR" altLang="en-US" sz="1477" spc="-138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능력</a:t>
            </a:r>
            <a:r>
              <a:rPr lang="en-US" altLang="ko-KR" sz="1477" spc="-138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(</a:t>
            </a:r>
            <a:r>
              <a:rPr lang="ko-KR" altLang="en-US" sz="1477" spc="-138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지식</a:t>
            </a:r>
            <a:r>
              <a:rPr lang="en-US" altLang="ko-KR" sz="1477" spc="-138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, </a:t>
            </a:r>
            <a:r>
              <a:rPr lang="ko-KR" altLang="en-US" sz="1477" spc="-138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기술</a:t>
            </a:r>
            <a:r>
              <a:rPr lang="en-US" altLang="ko-KR" sz="1477" spc="-138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, </a:t>
            </a:r>
            <a:r>
              <a:rPr lang="ko-KR" altLang="en-US" sz="1477" spc="-138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태도 등</a:t>
            </a:r>
            <a:r>
              <a:rPr lang="en-US" altLang="ko-KR" sz="1477" spc="-138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)</a:t>
            </a:r>
            <a:r>
              <a:rPr lang="ko-KR" altLang="en-US" sz="1477" spc="-138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을</a:t>
            </a:r>
          </a:p>
          <a:p>
            <a:pPr algn="ctr">
              <a:lnSpc>
                <a:spcPct val="120000"/>
              </a:lnSpc>
            </a:pPr>
            <a:r>
              <a:rPr lang="ko-KR" altLang="en-US" sz="1477" spc="-138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국가가 산업부문별</a:t>
            </a:r>
            <a:r>
              <a:rPr lang="en-US" altLang="ko-KR" sz="1477" spc="-138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, </a:t>
            </a:r>
            <a:r>
              <a:rPr lang="ko-KR" altLang="en-US" sz="1477" spc="-138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수준별로 체계화한 것</a:t>
            </a:r>
            <a:r>
              <a:rPr lang="en-US" altLang="ko-KR" sz="1477" spc="-138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(</a:t>
            </a:r>
            <a:r>
              <a:rPr lang="ko-KR" altLang="en-US" sz="1477" spc="-138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자격기본법 제</a:t>
            </a:r>
            <a:r>
              <a:rPr lang="en-US" altLang="ko-KR" sz="1477" spc="-138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2</a:t>
            </a:r>
            <a:r>
              <a:rPr lang="ko-KR" altLang="en-US" sz="1477" spc="-138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조</a:t>
            </a:r>
            <a:r>
              <a:rPr lang="en-US" altLang="ko-KR" sz="1477" spc="-138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17" name="Text Box 26"/>
          <p:cNvSpPr txBox="1">
            <a:spLocks noChangeArrowheads="1"/>
          </p:cNvSpPr>
          <p:nvPr/>
        </p:nvSpPr>
        <p:spPr bwMode="auto">
          <a:xfrm>
            <a:off x="6399216" y="2780928"/>
            <a:ext cx="1387500" cy="35756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31750">
              <a:bevelT w="0" h="25400"/>
              <a:contourClr>
                <a:schemeClr val="tx2">
                  <a:lumMod val="50000"/>
                </a:schemeClr>
              </a:contourClr>
            </a:sp3d>
          </a:bodyPr>
          <a:lstStyle/>
          <a:p>
            <a:pPr algn="ctr"/>
            <a:r>
              <a:rPr lang="ko-KR" altLang="en-US" sz="1477" b="1" dirty="0">
                <a:solidFill>
                  <a:schemeClr val="bg1"/>
                </a:solidFill>
                <a:latin typeface="+mn-ea"/>
              </a:rPr>
              <a:t>산업현장</a:t>
            </a:r>
            <a:endParaRPr lang="en-US" altLang="ko-KR" sz="1477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7637348" y="3748241"/>
            <a:ext cx="1174992" cy="108387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ko-KR" altLang="en-US" sz="1477" spc="-4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산업현장</a:t>
            </a:r>
            <a:endParaRPr lang="en-US" altLang="ko-KR" sz="1477" spc="-46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white"/>
              </a:solidFill>
              <a:effectLst>
                <a:outerShdw blurRad="203200" algn="ctr" rotWithShape="0">
                  <a:srgbClr val="000000"/>
                </a:outerShdw>
              </a:effectLst>
              <a:latin typeface="HY견고딕" pitchFamily="18" charset="-127"/>
              <a:ea typeface="HY견고딕" pitchFamily="18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1477" spc="-4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적합</a:t>
            </a:r>
            <a:endParaRPr lang="en-US" altLang="ko-KR" sz="1477" spc="-46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white"/>
              </a:solidFill>
              <a:effectLst>
                <a:outerShdw blurRad="203200" algn="ctr" rotWithShape="0">
                  <a:srgbClr val="000000"/>
                </a:outerShdw>
              </a:effectLst>
              <a:latin typeface="HY견고딕" pitchFamily="18" charset="-127"/>
              <a:ea typeface="HY견고딕" pitchFamily="18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1477" spc="-4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00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인적자원</a:t>
            </a:r>
            <a:endParaRPr lang="en-US" altLang="ko-KR" sz="1477" spc="-46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effectLst>
                <a:outerShdw blurRad="203200" algn="ctr" rotWithShape="0">
                  <a:srgbClr val="000000"/>
                </a:outerShdw>
              </a:effectLst>
              <a:latin typeface="HY견고딕" pitchFamily="18" charset="-127"/>
              <a:ea typeface="HY견고딕" pitchFamily="18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1477" spc="-4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00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개발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317989" y="2906903"/>
            <a:ext cx="2201252" cy="2725226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grpSp>
        <p:nvGrpSpPr>
          <p:cNvPr id="88" name="그룹 87"/>
          <p:cNvGrpSpPr/>
          <p:nvPr/>
        </p:nvGrpSpPr>
        <p:grpSpPr>
          <a:xfrm>
            <a:off x="535995" y="2910155"/>
            <a:ext cx="1857964" cy="343613"/>
            <a:chOff x="323146" y="1552331"/>
            <a:chExt cx="2228820" cy="375427"/>
          </a:xfrm>
        </p:grpSpPr>
        <p:sp>
          <p:nvSpPr>
            <p:cNvPr id="89" name="모서리가 둥근 직사각형 19"/>
            <p:cNvSpPr/>
            <p:nvPr/>
          </p:nvSpPr>
          <p:spPr>
            <a:xfrm flipH="1">
              <a:off x="323146" y="1556791"/>
              <a:ext cx="2228820" cy="370967"/>
            </a:xfrm>
            <a:custGeom>
              <a:avLst/>
              <a:gdLst/>
              <a:ahLst/>
              <a:cxnLst/>
              <a:rect l="l" t="t" r="r" b="b"/>
              <a:pathLst>
                <a:path w="1905001" h="316232">
                  <a:moveTo>
                    <a:pt x="1905001" y="0"/>
                  </a:moveTo>
                  <a:lnTo>
                    <a:pt x="972821" y="0"/>
                  </a:lnTo>
                  <a:lnTo>
                    <a:pt x="93218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cubicBezTo>
                    <a:pt x="190501" y="174651"/>
                    <a:pt x="141582" y="316232"/>
                    <a:pt x="316232" y="316232"/>
                  </a:cubicBezTo>
                  <a:lnTo>
                    <a:pt x="932180" y="316232"/>
                  </a:lnTo>
                  <a:lnTo>
                    <a:pt x="972821" y="316232"/>
                  </a:lnTo>
                  <a:lnTo>
                    <a:pt x="1588769" y="316232"/>
                  </a:lnTo>
                  <a:cubicBezTo>
                    <a:pt x="1763419" y="316232"/>
                    <a:pt x="1714500" y="174651"/>
                    <a:pt x="1905000" y="1"/>
                  </a:cubicBezTo>
                  <a:lnTo>
                    <a:pt x="1905001" y="1"/>
                  </a:lnTo>
                  <a:close/>
                </a:path>
              </a:pathLst>
            </a:custGeom>
            <a:gradFill>
              <a:gsLst>
                <a:gs pos="0">
                  <a:srgbClr val="0070C0"/>
                </a:gs>
                <a:gs pos="100000">
                  <a:srgbClr val="002060"/>
                </a:gs>
              </a:gsLst>
              <a:lin ang="5400000" scaled="1"/>
            </a:gradFill>
            <a:ln>
              <a:noFill/>
            </a:ln>
            <a:effectLst>
              <a:innerShdw blurRad="63500" dist="50800" dir="16200000">
                <a:prstClr val="black">
                  <a:alpha val="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4406" tIns="42203" rIns="84406" bIns="422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62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570672" y="1552331"/>
              <a:ext cx="1737272" cy="34923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eaLnBrk="0" hangingPunct="0">
                <a:defRPr/>
              </a:pPr>
              <a:r>
                <a:rPr lang="ko-KR" altLang="en-US" sz="1477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산업현장</a:t>
              </a:r>
              <a:endParaRPr lang="en-US" altLang="ko-KR" sz="1477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64" name="직사각형 163"/>
          <p:cNvSpPr/>
          <p:nvPr/>
        </p:nvSpPr>
        <p:spPr>
          <a:xfrm>
            <a:off x="2986887" y="2906903"/>
            <a:ext cx="2219609" cy="2725226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grpSp>
        <p:nvGrpSpPr>
          <p:cNvPr id="165" name="그룹 164"/>
          <p:cNvGrpSpPr/>
          <p:nvPr/>
        </p:nvGrpSpPr>
        <p:grpSpPr>
          <a:xfrm>
            <a:off x="3214072" y="2910155"/>
            <a:ext cx="1857964" cy="343612"/>
            <a:chOff x="323146" y="1552332"/>
            <a:chExt cx="2228820" cy="375426"/>
          </a:xfrm>
        </p:grpSpPr>
        <p:sp>
          <p:nvSpPr>
            <p:cNvPr id="166" name="모서리가 둥근 직사각형 19"/>
            <p:cNvSpPr/>
            <p:nvPr/>
          </p:nvSpPr>
          <p:spPr>
            <a:xfrm flipH="1">
              <a:off x="323146" y="1556791"/>
              <a:ext cx="2228820" cy="370967"/>
            </a:xfrm>
            <a:custGeom>
              <a:avLst/>
              <a:gdLst/>
              <a:ahLst/>
              <a:cxnLst/>
              <a:rect l="l" t="t" r="r" b="b"/>
              <a:pathLst>
                <a:path w="1905001" h="316232">
                  <a:moveTo>
                    <a:pt x="1905001" y="0"/>
                  </a:moveTo>
                  <a:lnTo>
                    <a:pt x="972821" y="0"/>
                  </a:lnTo>
                  <a:lnTo>
                    <a:pt x="93218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cubicBezTo>
                    <a:pt x="190501" y="174651"/>
                    <a:pt x="141582" y="316232"/>
                    <a:pt x="316232" y="316232"/>
                  </a:cubicBezTo>
                  <a:lnTo>
                    <a:pt x="932180" y="316232"/>
                  </a:lnTo>
                  <a:lnTo>
                    <a:pt x="972821" y="316232"/>
                  </a:lnTo>
                  <a:lnTo>
                    <a:pt x="1588769" y="316232"/>
                  </a:lnTo>
                  <a:cubicBezTo>
                    <a:pt x="1763419" y="316232"/>
                    <a:pt x="1714500" y="174651"/>
                    <a:pt x="1905000" y="1"/>
                  </a:cubicBezTo>
                  <a:lnTo>
                    <a:pt x="1905001" y="1"/>
                  </a:lnTo>
                  <a:close/>
                </a:path>
              </a:pathLst>
            </a:custGeom>
            <a:gradFill>
              <a:gsLst>
                <a:gs pos="0">
                  <a:schemeClr val="accent5">
                    <a:lumMod val="75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  <a:ln>
              <a:noFill/>
            </a:ln>
            <a:effectLst>
              <a:innerShdw blurRad="63500" dist="50800" dir="16200000">
                <a:prstClr val="black">
                  <a:alpha val="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4406" tIns="42203" rIns="84406" bIns="422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62"/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395986" y="1552332"/>
              <a:ext cx="2086647" cy="34923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477" spc="-138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00"/>
                  </a:solidFill>
                  <a:effectLst>
                    <a:outerShdw blurRad="203200" algn="ctr" rotWithShape="0">
                      <a:srgbClr val="000000"/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국가직무능력표준</a:t>
              </a:r>
              <a:endParaRPr lang="en-US" altLang="ko-KR" sz="1477" spc="-138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00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669472" y="3404803"/>
            <a:ext cx="1529323" cy="2093369"/>
            <a:chOff x="725261" y="3752368"/>
            <a:chExt cx="1656767" cy="2267816"/>
          </a:xfrm>
        </p:grpSpPr>
        <p:sp>
          <p:nvSpPr>
            <p:cNvPr id="155" name="육각형 154"/>
            <p:cNvSpPr/>
            <p:nvPr/>
          </p:nvSpPr>
          <p:spPr>
            <a:xfrm>
              <a:off x="725261" y="3762892"/>
              <a:ext cx="652351" cy="504273"/>
            </a:xfrm>
            <a:prstGeom prst="hexagon">
              <a:avLst/>
            </a:prstGeom>
            <a:blipFill>
              <a:blip r:embed="rId3" cstate="print"/>
              <a:stretch>
                <a:fillRect/>
              </a:stretch>
            </a:blipFill>
            <a:ln w="12700">
              <a:solidFill>
                <a:srgbClr val="4A7598"/>
              </a:solidFill>
              <a:prstDash val="sysDot"/>
            </a:ln>
            <a:effectLst>
              <a:outerShdw blurRad="38100" dist="254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92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760686" y="3789479"/>
              <a:ext cx="593730" cy="423986"/>
            </a:xfrm>
            <a:prstGeom prst="rect">
              <a:avLst/>
            </a:prstGeom>
            <a:noFill/>
          </p:spPr>
          <p:txBody>
            <a:bodyPr wrap="none" rtlCol="0">
              <a:noAutofit/>
              <a:scene3d>
                <a:camera prst="orthographicFront"/>
                <a:lightRig rig="threePt" dir="t"/>
              </a:scene3d>
              <a:sp3d contourW="25400">
                <a:bevelT w="0" h="25400"/>
                <a:contourClr>
                  <a:srgbClr val="D7F0FD"/>
                </a:contourClr>
              </a:sp3d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92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HY견고딕" pitchFamily="18" charset="-127"/>
                  <a:ea typeface="HY견고딕" pitchFamily="18" charset="-127"/>
                </a:rPr>
                <a:t>지식</a:t>
              </a:r>
            </a:p>
          </p:txBody>
        </p:sp>
        <p:sp>
          <p:nvSpPr>
            <p:cNvPr id="128" name="모서리가 둥근 직사각형 127"/>
            <p:cNvSpPr/>
            <p:nvPr/>
          </p:nvSpPr>
          <p:spPr>
            <a:xfrm>
              <a:off x="1588640" y="3759313"/>
              <a:ext cx="723437" cy="410097"/>
            </a:xfrm>
            <a:prstGeom prst="roundRect">
              <a:avLst>
                <a:gd name="adj" fmla="val 50000"/>
              </a:avLst>
            </a:prstGeom>
            <a:blipFill>
              <a:blip r:embed="rId3" cstate="print"/>
              <a:stretch>
                <a:fillRect/>
              </a:stretch>
            </a:blipFill>
            <a:ln w="12700">
              <a:solidFill>
                <a:srgbClr val="4A7598"/>
              </a:solidFill>
              <a:prstDash val="sysDot"/>
            </a:ln>
            <a:effectLst>
              <a:outerShdw blurRad="38100" dist="254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92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1653493" y="3752368"/>
              <a:ext cx="593731" cy="423986"/>
            </a:xfrm>
            <a:prstGeom prst="rect">
              <a:avLst/>
            </a:prstGeom>
            <a:noFill/>
          </p:spPr>
          <p:txBody>
            <a:bodyPr wrap="none" rtlCol="0">
              <a:noAutofit/>
              <a:scene3d>
                <a:camera prst="orthographicFront"/>
                <a:lightRig rig="threePt" dir="t"/>
              </a:scene3d>
              <a:sp3d contourW="25400">
                <a:bevelT w="0" h="25400"/>
                <a:contourClr>
                  <a:srgbClr val="D7F0FD"/>
                </a:contourClr>
              </a:sp3d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92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HY견고딕" pitchFamily="18" charset="-127"/>
                  <a:ea typeface="HY견고딕" pitchFamily="18" charset="-127"/>
                </a:rPr>
                <a:t>기술</a:t>
              </a:r>
            </a:p>
          </p:txBody>
        </p:sp>
        <p:sp>
          <p:nvSpPr>
            <p:cNvPr id="133" name="이등변 삼각형 132"/>
            <p:cNvSpPr/>
            <p:nvPr/>
          </p:nvSpPr>
          <p:spPr>
            <a:xfrm rot="10800000">
              <a:off x="1744966" y="4336718"/>
              <a:ext cx="636312" cy="567295"/>
            </a:xfrm>
            <a:prstGeom prst="triangle">
              <a:avLst/>
            </a:prstGeom>
            <a:blipFill>
              <a:blip r:embed="rId3" cstate="print"/>
              <a:stretch>
                <a:fillRect/>
              </a:stretch>
            </a:blipFill>
            <a:ln w="12700">
              <a:solidFill>
                <a:srgbClr val="4A7598"/>
              </a:solidFill>
              <a:prstDash val="sysDot"/>
            </a:ln>
            <a:effectLst>
              <a:outerShdw blurRad="38100" dist="254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92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1766256" y="4293096"/>
              <a:ext cx="593731" cy="423986"/>
            </a:xfrm>
            <a:prstGeom prst="rect">
              <a:avLst/>
            </a:prstGeom>
            <a:noFill/>
          </p:spPr>
          <p:txBody>
            <a:bodyPr wrap="none" rtlCol="0">
              <a:noAutofit/>
              <a:scene3d>
                <a:camera prst="orthographicFront"/>
                <a:lightRig rig="threePt" dir="t"/>
              </a:scene3d>
              <a:sp3d contourW="25400">
                <a:bevelT w="0" h="25400"/>
                <a:contourClr>
                  <a:srgbClr val="D7F0FD"/>
                </a:contourClr>
              </a:sp3d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92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HY견고딕" pitchFamily="18" charset="-127"/>
                  <a:ea typeface="HY견고딕" pitchFamily="18" charset="-127"/>
                </a:rPr>
                <a:t>지식</a:t>
              </a:r>
            </a:p>
          </p:txBody>
        </p:sp>
        <p:sp>
          <p:nvSpPr>
            <p:cNvPr id="129" name="타원 128"/>
            <p:cNvSpPr/>
            <p:nvPr/>
          </p:nvSpPr>
          <p:spPr>
            <a:xfrm>
              <a:off x="761984" y="4514219"/>
              <a:ext cx="601578" cy="603369"/>
            </a:xfrm>
            <a:prstGeom prst="ellipse">
              <a:avLst/>
            </a:prstGeom>
            <a:blipFill>
              <a:blip r:embed="rId3" cstate="print"/>
              <a:stretch>
                <a:fillRect/>
              </a:stretch>
            </a:blipFill>
            <a:ln w="12700">
              <a:solidFill>
                <a:srgbClr val="4A7598"/>
              </a:solidFill>
              <a:prstDash val="sysDot"/>
            </a:ln>
            <a:effectLst>
              <a:outerShdw blurRad="38100" dist="254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92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765908" y="4603910"/>
              <a:ext cx="593731" cy="423986"/>
            </a:xfrm>
            <a:prstGeom prst="rect">
              <a:avLst/>
            </a:prstGeom>
            <a:noFill/>
          </p:spPr>
          <p:txBody>
            <a:bodyPr wrap="none" rtlCol="0">
              <a:noAutofit/>
              <a:scene3d>
                <a:camera prst="orthographicFront"/>
                <a:lightRig rig="threePt" dir="t"/>
              </a:scene3d>
              <a:sp3d contourW="25400">
                <a:bevelT w="0" h="25400"/>
                <a:contourClr>
                  <a:srgbClr val="D7F0FD"/>
                </a:contourClr>
              </a:sp3d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92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HY견고딕" pitchFamily="18" charset="-127"/>
                  <a:ea typeface="HY견고딕" pitchFamily="18" charset="-127"/>
                </a:rPr>
                <a:t>태도</a:t>
              </a:r>
            </a:p>
          </p:txBody>
        </p:sp>
        <p:sp>
          <p:nvSpPr>
            <p:cNvPr id="131" name="대각선 방향의 모서리가 잘린 사각형 130"/>
            <p:cNvSpPr/>
            <p:nvPr/>
          </p:nvSpPr>
          <p:spPr>
            <a:xfrm>
              <a:off x="1406789" y="5037569"/>
              <a:ext cx="735824" cy="395109"/>
            </a:xfrm>
            <a:prstGeom prst="snip2DiagRect">
              <a:avLst>
                <a:gd name="adj1" fmla="val 0"/>
                <a:gd name="adj2" fmla="val 36346"/>
              </a:avLst>
            </a:prstGeom>
            <a:blipFill>
              <a:blip r:embed="rId3" cstate="print"/>
              <a:stretch>
                <a:fillRect/>
              </a:stretch>
            </a:blipFill>
            <a:ln w="12700">
              <a:solidFill>
                <a:srgbClr val="4A7598"/>
              </a:solidFill>
              <a:prstDash val="sysDot"/>
            </a:ln>
            <a:effectLst>
              <a:outerShdw blurRad="38100" dist="254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92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1477836" y="5023130"/>
              <a:ext cx="593731" cy="423986"/>
            </a:xfrm>
            <a:prstGeom prst="rect">
              <a:avLst/>
            </a:prstGeom>
            <a:noFill/>
          </p:spPr>
          <p:txBody>
            <a:bodyPr wrap="none" rtlCol="0">
              <a:noAutofit/>
              <a:scene3d>
                <a:camera prst="orthographicFront"/>
                <a:lightRig rig="threePt" dir="t"/>
              </a:scene3d>
              <a:sp3d contourW="25400">
                <a:bevelT w="0" h="25400"/>
                <a:contourClr>
                  <a:srgbClr val="D7F0FD"/>
                </a:contourClr>
              </a:sp3d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92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HY견고딕" pitchFamily="18" charset="-127"/>
                  <a:ea typeface="HY견고딕" pitchFamily="18" charset="-127"/>
                </a:rPr>
                <a:t>태도</a:t>
              </a:r>
            </a:p>
          </p:txBody>
        </p:sp>
        <p:sp>
          <p:nvSpPr>
            <p:cNvPr id="130" name="이등변 삼각형 129"/>
            <p:cNvSpPr/>
            <p:nvPr/>
          </p:nvSpPr>
          <p:spPr>
            <a:xfrm>
              <a:off x="729260" y="5403442"/>
              <a:ext cx="636312" cy="567295"/>
            </a:xfrm>
            <a:prstGeom prst="triangle">
              <a:avLst/>
            </a:prstGeom>
            <a:blipFill>
              <a:blip r:embed="rId3" cstate="print"/>
              <a:stretch>
                <a:fillRect/>
              </a:stretch>
            </a:blipFill>
            <a:ln w="12700">
              <a:solidFill>
                <a:srgbClr val="4A7598"/>
              </a:solidFill>
              <a:prstDash val="sysDot"/>
            </a:ln>
            <a:effectLst>
              <a:outerShdw blurRad="38100" dist="254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92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751046" y="5537790"/>
              <a:ext cx="593731" cy="423986"/>
            </a:xfrm>
            <a:prstGeom prst="rect">
              <a:avLst/>
            </a:prstGeom>
            <a:noFill/>
          </p:spPr>
          <p:txBody>
            <a:bodyPr wrap="none" rtlCol="0">
              <a:noAutofit/>
              <a:scene3d>
                <a:camera prst="orthographicFront"/>
                <a:lightRig rig="threePt" dir="t"/>
              </a:scene3d>
              <a:sp3d contourW="25400">
                <a:bevelT w="0" h="25400"/>
                <a:contourClr>
                  <a:srgbClr val="D7F0FD"/>
                </a:contourClr>
              </a:sp3d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92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HY견고딕" pitchFamily="18" charset="-127"/>
                  <a:ea typeface="HY견고딕" pitchFamily="18" charset="-127"/>
                </a:rPr>
                <a:t>기술</a:t>
              </a:r>
              <a:endParaRPr lang="ko-KR" altLang="en-US" sz="1292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32" name="모서리가 둥근 직사각형 131"/>
            <p:cNvSpPr/>
            <p:nvPr/>
          </p:nvSpPr>
          <p:spPr>
            <a:xfrm>
              <a:off x="1658591" y="5603143"/>
              <a:ext cx="723437" cy="410097"/>
            </a:xfrm>
            <a:prstGeom prst="roundRect">
              <a:avLst>
                <a:gd name="adj" fmla="val 0"/>
              </a:avLst>
            </a:prstGeom>
            <a:blipFill>
              <a:blip r:embed="rId3" cstate="print"/>
              <a:stretch>
                <a:fillRect/>
              </a:stretch>
            </a:blipFill>
            <a:ln w="12700">
              <a:solidFill>
                <a:srgbClr val="4A7598"/>
              </a:solidFill>
              <a:prstDash val="sysDot"/>
            </a:ln>
            <a:effectLst>
              <a:outerShdw blurRad="38100" dist="254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92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723444" y="5596198"/>
              <a:ext cx="593731" cy="423986"/>
            </a:xfrm>
            <a:prstGeom prst="rect">
              <a:avLst/>
            </a:prstGeom>
            <a:noFill/>
          </p:spPr>
          <p:txBody>
            <a:bodyPr wrap="none" rtlCol="0">
              <a:noAutofit/>
              <a:scene3d>
                <a:camera prst="orthographicFront"/>
                <a:lightRig rig="threePt" dir="t"/>
              </a:scene3d>
              <a:sp3d contourW="25400">
                <a:bevelT w="0" h="25400"/>
                <a:contourClr>
                  <a:srgbClr val="D7F0FD"/>
                </a:contourClr>
              </a:sp3d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92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HY견고딕" pitchFamily="18" charset="-127"/>
                  <a:ea typeface="HY견고딕" pitchFamily="18" charset="-127"/>
                </a:rPr>
                <a:t>지식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3290769" y="3349005"/>
            <a:ext cx="1708602" cy="2180951"/>
            <a:chOff x="3564999" y="3691919"/>
            <a:chExt cx="1850986" cy="2362697"/>
          </a:xfrm>
        </p:grpSpPr>
        <p:sp>
          <p:nvSpPr>
            <p:cNvPr id="141" name="타원 140"/>
            <p:cNvSpPr/>
            <p:nvPr/>
          </p:nvSpPr>
          <p:spPr>
            <a:xfrm>
              <a:off x="3689592" y="3691919"/>
              <a:ext cx="718245" cy="720385"/>
            </a:xfrm>
            <a:prstGeom prst="ellipse">
              <a:avLst/>
            </a:prstGeom>
            <a:blipFill>
              <a:blip r:embed="rId4" cstate="print"/>
              <a:stretch>
                <a:fillRect/>
              </a:stretch>
            </a:blipFill>
            <a:ln w="12700">
              <a:solidFill>
                <a:srgbClr val="008080"/>
              </a:solidFill>
              <a:prstDash val="sysDot"/>
            </a:ln>
            <a:effectLst>
              <a:outerShdw blurRad="38100" dist="254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92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751849" y="3840118"/>
              <a:ext cx="593731" cy="423986"/>
            </a:xfrm>
            <a:prstGeom prst="rect">
              <a:avLst/>
            </a:prstGeom>
            <a:noFill/>
          </p:spPr>
          <p:txBody>
            <a:bodyPr wrap="none" rtlCol="0">
              <a:noAutofit/>
              <a:scene3d>
                <a:camera prst="orthographicFront"/>
                <a:lightRig rig="threePt" dir="t"/>
              </a:scene3d>
              <a:sp3d contourW="25400">
                <a:bevelT w="0" h="25400"/>
                <a:contourClr>
                  <a:srgbClr val="D9FBF5"/>
                </a:contourClr>
              </a:sp3d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92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HY견고딕" pitchFamily="18" charset="-127"/>
                  <a:ea typeface="HY견고딕" pitchFamily="18" charset="-127"/>
                </a:rPr>
                <a:t>지식</a:t>
              </a:r>
            </a:p>
          </p:txBody>
        </p:sp>
        <p:sp>
          <p:nvSpPr>
            <p:cNvPr id="143" name="타원 142"/>
            <p:cNvSpPr/>
            <p:nvPr/>
          </p:nvSpPr>
          <p:spPr>
            <a:xfrm>
              <a:off x="4594111" y="3691919"/>
              <a:ext cx="718245" cy="720385"/>
            </a:xfrm>
            <a:prstGeom prst="ellipse">
              <a:avLst/>
            </a:prstGeom>
            <a:blipFill>
              <a:blip r:embed="rId4" cstate="print"/>
              <a:stretch>
                <a:fillRect/>
              </a:stretch>
            </a:blipFill>
            <a:ln w="12700">
              <a:solidFill>
                <a:srgbClr val="008080"/>
              </a:solidFill>
              <a:prstDash val="sysDot"/>
            </a:ln>
            <a:effectLst>
              <a:outerShdw blurRad="38100" dist="254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92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4656368" y="3840118"/>
              <a:ext cx="593731" cy="423986"/>
            </a:xfrm>
            <a:prstGeom prst="rect">
              <a:avLst/>
            </a:prstGeom>
            <a:noFill/>
          </p:spPr>
          <p:txBody>
            <a:bodyPr wrap="none" rtlCol="0">
              <a:noAutofit/>
              <a:scene3d>
                <a:camera prst="orthographicFront"/>
                <a:lightRig rig="threePt" dir="t"/>
              </a:scene3d>
              <a:sp3d contourW="25400">
                <a:bevelT w="0" h="25400"/>
                <a:contourClr>
                  <a:srgbClr val="D9FBF5"/>
                </a:contourClr>
              </a:sp3d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92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HY견고딕" pitchFamily="18" charset="-127"/>
                  <a:ea typeface="HY견고딕" pitchFamily="18" charset="-127"/>
                </a:rPr>
                <a:t>지식</a:t>
              </a:r>
            </a:p>
          </p:txBody>
        </p:sp>
        <p:sp>
          <p:nvSpPr>
            <p:cNvPr id="145" name="이등변 삼각형 144"/>
            <p:cNvSpPr/>
            <p:nvPr/>
          </p:nvSpPr>
          <p:spPr>
            <a:xfrm>
              <a:off x="3564999" y="4636305"/>
              <a:ext cx="806911" cy="623951"/>
            </a:xfrm>
            <a:prstGeom prst="triangle">
              <a:avLst/>
            </a:prstGeom>
            <a:blipFill>
              <a:blip r:embed="rId4" cstate="print"/>
              <a:stretch>
                <a:fillRect/>
              </a:stretch>
            </a:blipFill>
            <a:ln w="12700">
              <a:solidFill>
                <a:srgbClr val="008080"/>
              </a:solidFill>
              <a:prstDash val="sysDot"/>
            </a:ln>
            <a:effectLst>
              <a:outerShdw blurRad="38100" dist="254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92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46" name="이등변 삼각형 145"/>
            <p:cNvSpPr/>
            <p:nvPr/>
          </p:nvSpPr>
          <p:spPr>
            <a:xfrm rot="10800000">
              <a:off x="4087036" y="4636305"/>
              <a:ext cx="806911" cy="623951"/>
            </a:xfrm>
            <a:prstGeom prst="triangle">
              <a:avLst/>
            </a:prstGeom>
            <a:blipFill>
              <a:blip r:embed="rId4" cstate="print"/>
              <a:stretch>
                <a:fillRect/>
              </a:stretch>
            </a:blipFill>
            <a:ln w="12700">
              <a:solidFill>
                <a:srgbClr val="008080"/>
              </a:solidFill>
              <a:prstDash val="sysDot"/>
            </a:ln>
            <a:effectLst>
              <a:outerShdw blurRad="38100" dist="254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92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47" name="이등변 삼각형 146"/>
            <p:cNvSpPr/>
            <p:nvPr/>
          </p:nvSpPr>
          <p:spPr>
            <a:xfrm>
              <a:off x="4609074" y="4636305"/>
              <a:ext cx="806911" cy="623951"/>
            </a:xfrm>
            <a:prstGeom prst="triangle">
              <a:avLst/>
            </a:prstGeom>
            <a:blipFill>
              <a:blip r:embed="rId4" cstate="print"/>
              <a:stretch>
                <a:fillRect/>
              </a:stretch>
            </a:blipFill>
            <a:ln w="12700">
              <a:solidFill>
                <a:srgbClr val="008080"/>
              </a:solidFill>
              <a:prstDash val="sysDot"/>
            </a:ln>
            <a:effectLst>
              <a:outerShdw blurRad="38100" dist="254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92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48" name="육각형 147"/>
            <p:cNvSpPr/>
            <p:nvPr/>
          </p:nvSpPr>
          <p:spPr>
            <a:xfrm>
              <a:off x="3659665" y="5486382"/>
              <a:ext cx="794948" cy="568234"/>
            </a:xfrm>
            <a:prstGeom prst="hexagon">
              <a:avLst/>
            </a:prstGeom>
            <a:blipFill>
              <a:blip r:embed="rId4" cstate="print"/>
              <a:stretch>
                <a:fillRect/>
              </a:stretch>
            </a:blipFill>
            <a:ln w="12700">
              <a:solidFill>
                <a:srgbClr val="008080"/>
              </a:solidFill>
              <a:prstDash val="sysDot"/>
            </a:ln>
            <a:effectLst>
              <a:outerShdw blurRad="38100" dist="254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92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3760274" y="5558506"/>
              <a:ext cx="593731" cy="423986"/>
            </a:xfrm>
            <a:prstGeom prst="rect">
              <a:avLst/>
            </a:prstGeom>
            <a:noFill/>
          </p:spPr>
          <p:txBody>
            <a:bodyPr wrap="none" rtlCol="0">
              <a:noAutofit/>
              <a:scene3d>
                <a:camera prst="orthographicFront"/>
                <a:lightRig rig="threePt" dir="t"/>
              </a:scene3d>
              <a:sp3d contourW="25400">
                <a:bevelT w="0" h="25400"/>
                <a:contourClr>
                  <a:srgbClr val="D7F0FD"/>
                </a:contourClr>
              </a:sp3d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92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HY견고딕" pitchFamily="18" charset="-127"/>
                  <a:ea typeface="HY견고딕" pitchFamily="18" charset="-127"/>
                </a:rPr>
                <a:t>태도</a:t>
              </a:r>
            </a:p>
          </p:txBody>
        </p:sp>
        <p:sp>
          <p:nvSpPr>
            <p:cNvPr id="150" name="육각형 149"/>
            <p:cNvSpPr/>
            <p:nvPr/>
          </p:nvSpPr>
          <p:spPr>
            <a:xfrm>
              <a:off x="4573146" y="5486382"/>
              <a:ext cx="794948" cy="568234"/>
            </a:xfrm>
            <a:prstGeom prst="hexagon">
              <a:avLst/>
            </a:prstGeom>
            <a:blipFill>
              <a:blip r:embed="rId4" cstate="print"/>
              <a:stretch>
                <a:fillRect/>
              </a:stretch>
            </a:blipFill>
            <a:ln w="12700">
              <a:solidFill>
                <a:srgbClr val="008080"/>
              </a:solidFill>
              <a:prstDash val="sysDot"/>
            </a:ln>
            <a:effectLst>
              <a:outerShdw blurRad="38100" dist="254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92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673755" y="5558506"/>
              <a:ext cx="593731" cy="423986"/>
            </a:xfrm>
            <a:prstGeom prst="rect">
              <a:avLst/>
            </a:prstGeom>
            <a:noFill/>
          </p:spPr>
          <p:txBody>
            <a:bodyPr wrap="none" rtlCol="0">
              <a:noAutofit/>
              <a:scene3d>
                <a:camera prst="orthographicFront"/>
                <a:lightRig rig="threePt" dir="t"/>
              </a:scene3d>
              <a:sp3d contourW="25400">
                <a:bevelT w="0" h="25400"/>
                <a:contourClr>
                  <a:srgbClr val="D7F0FD"/>
                </a:contourClr>
              </a:sp3d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92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HY견고딕" pitchFamily="18" charset="-127"/>
                  <a:ea typeface="HY견고딕" pitchFamily="18" charset="-127"/>
                </a:rPr>
                <a:t>태도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3663259" y="4735169"/>
              <a:ext cx="593731" cy="423986"/>
            </a:xfrm>
            <a:prstGeom prst="rect">
              <a:avLst/>
            </a:prstGeom>
            <a:noFill/>
          </p:spPr>
          <p:txBody>
            <a:bodyPr wrap="none" rtlCol="0">
              <a:noAutofit/>
              <a:scene3d>
                <a:camera prst="orthographicFront"/>
                <a:lightRig rig="threePt" dir="t"/>
              </a:scene3d>
              <a:sp3d contourW="25400">
                <a:bevelT w="0" h="25400"/>
                <a:contourClr>
                  <a:srgbClr val="D7F0FD"/>
                </a:contourClr>
              </a:sp3d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92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HY견고딕" pitchFamily="18" charset="-127"/>
                  <a:ea typeface="HY견고딕" pitchFamily="18" charset="-127"/>
                </a:rPr>
                <a:t>기술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4191826" y="4499532"/>
              <a:ext cx="593731" cy="423986"/>
            </a:xfrm>
            <a:prstGeom prst="rect">
              <a:avLst/>
            </a:prstGeom>
            <a:noFill/>
          </p:spPr>
          <p:txBody>
            <a:bodyPr wrap="none" rtlCol="0">
              <a:noAutofit/>
              <a:scene3d>
                <a:camera prst="orthographicFront"/>
                <a:lightRig rig="threePt" dir="t"/>
              </a:scene3d>
              <a:sp3d contourW="25400">
                <a:bevelT w="0" h="25400"/>
                <a:contourClr>
                  <a:srgbClr val="D7F0FD"/>
                </a:contourClr>
              </a:sp3d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92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HY견고딕" pitchFamily="18" charset="-127"/>
                  <a:ea typeface="HY견고딕" pitchFamily="18" charset="-127"/>
                </a:rPr>
                <a:t>기술</a:t>
              </a:r>
              <a:endParaRPr lang="ko-KR" altLang="en-US" sz="1292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4715546" y="4747840"/>
              <a:ext cx="593731" cy="423986"/>
            </a:xfrm>
            <a:prstGeom prst="rect">
              <a:avLst/>
            </a:prstGeom>
            <a:noFill/>
          </p:spPr>
          <p:txBody>
            <a:bodyPr wrap="none" rtlCol="0">
              <a:noAutofit/>
              <a:scene3d>
                <a:camera prst="orthographicFront"/>
                <a:lightRig rig="threePt" dir="t"/>
              </a:scene3d>
              <a:sp3d contourW="25400">
                <a:bevelT w="0" h="25400"/>
                <a:contourClr>
                  <a:srgbClr val="D7F0FD"/>
                </a:contourClr>
              </a:sp3d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92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HY견고딕" pitchFamily="18" charset="-127"/>
                  <a:ea typeface="HY견고딕" pitchFamily="18" charset="-127"/>
                </a:rPr>
                <a:t>기술</a:t>
              </a:r>
            </a:p>
          </p:txBody>
        </p:sp>
      </p:grpSp>
      <p:pic>
        <p:nvPicPr>
          <p:cNvPr id="168" name="Picture 6" descr="C:\진영\프로젝트\PNG모으기\화살표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0800000" flipH="1">
            <a:off x="2325370" y="3220099"/>
            <a:ext cx="888702" cy="2062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9" name="Picture 6" descr="C:\진영\프로젝트\PNG모으기\화살표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0800000" flipH="1">
            <a:off x="4987856" y="3220099"/>
            <a:ext cx="888702" cy="2062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1" name="Text Box 26"/>
          <p:cNvSpPr txBox="1">
            <a:spLocks noChangeArrowheads="1"/>
          </p:cNvSpPr>
          <p:nvPr/>
        </p:nvSpPr>
        <p:spPr bwMode="auto">
          <a:xfrm>
            <a:off x="2593899" y="3603057"/>
            <a:ext cx="351642" cy="13515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31750">
              <a:bevelT w="0" h="25400"/>
              <a:contourClr>
                <a:schemeClr val="tx2">
                  <a:lumMod val="50000"/>
                </a:schemeClr>
              </a:contourClr>
            </a:sp3d>
          </a:bodyPr>
          <a:lstStyle/>
          <a:p>
            <a:pPr algn="ctr"/>
            <a:r>
              <a:rPr lang="ko-KR" altLang="en-US" sz="1292" spc="-138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산업계</a:t>
            </a:r>
            <a:endParaRPr lang="en-US" altLang="ko-KR" sz="1292" spc="-138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HY견고딕" pitchFamily="18" charset="-127"/>
              <a:ea typeface="HY견고딕" pitchFamily="18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1292" spc="-138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요구</a:t>
            </a:r>
            <a:endParaRPr lang="en-US" altLang="ko-KR" sz="1292" spc="-138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HY견고딕" pitchFamily="18" charset="-127"/>
              <a:ea typeface="HY견고딕" pitchFamily="18" charset="-127"/>
              <a:cs typeface="Arial" panose="020B0604020202020204" pitchFamily="34" charset="0"/>
            </a:endParaRPr>
          </a:p>
        </p:txBody>
      </p:sp>
      <p:sp>
        <p:nvSpPr>
          <p:cNvPr id="185" name="Text Box 26"/>
          <p:cNvSpPr txBox="1">
            <a:spLocks noChangeArrowheads="1"/>
          </p:cNvSpPr>
          <p:nvPr/>
        </p:nvSpPr>
        <p:spPr bwMode="auto">
          <a:xfrm>
            <a:off x="5279736" y="3603057"/>
            <a:ext cx="351642" cy="13515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31750">
              <a:bevelT w="0" h="25400"/>
              <a:contourClr>
                <a:schemeClr val="tx2">
                  <a:lumMod val="50000"/>
                </a:schemeClr>
              </a:contourClr>
            </a:sp3d>
          </a:bodyPr>
          <a:lstStyle/>
          <a:p>
            <a:pPr algn="ctr"/>
            <a:r>
              <a:rPr lang="ko-KR" altLang="en-US" sz="1292" spc="-138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적용</a:t>
            </a:r>
            <a:endParaRPr lang="en-US" altLang="ko-KR" sz="1292" spc="-138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HY견고딕" pitchFamily="18" charset="-127"/>
              <a:ea typeface="HY견고딕" pitchFamily="18" charset="-127"/>
              <a:cs typeface="Arial" panose="020B0604020202020204" pitchFamily="34" charset="0"/>
            </a:endParaRPr>
          </a:p>
        </p:txBody>
      </p:sp>
      <p:pic>
        <p:nvPicPr>
          <p:cNvPr id="186" name="Picture 6" descr="C:\진영\프로젝트\PNG모으기\화살표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0800000" flipH="1">
            <a:off x="6857385" y="3220099"/>
            <a:ext cx="888702" cy="2062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7" name="Text Box 26"/>
          <p:cNvSpPr txBox="1">
            <a:spLocks noChangeArrowheads="1"/>
          </p:cNvSpPr>
          <p:nvPr/>
        </p:nvSpPr>
        <p:spPr bwMode="auto">
          <a:xfrm>
            <a:off x="7211460" y="3603057"/>
            <a:ext cx="351642" cy="13515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31750">
              <a:bevelT w="0" h="25400"/>
              <a:contourClr>
                <a:schemeClr val="tx2">
                  <a:lumMod val="50000"/>
                </a:schemeClr>
              </a:contourClr>
            </a:sp3d>
          </a:bodyPr>
          <a:lstStyle/>
          <a:p>
            <a:pPr algn="ctr"/>
            <a:r>
              <a:rPr lang="ko-KR" altLang="en-US" sz="1292" spc="-138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개선</a:t>
            </a:r>
            <a:endParaRPr lang="en-US" altLang="ko-KR" sz="1292" spc="-138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HY견고딕" pitchFamily="18" charset="-127"/>
              <a:ea typeface="HY견고딕" pitchFamily="18" charset="-127"/>
              <a:cs typeface="Arial" panose="020B0604020202020204" pitchFamily="34" charset="0"/>
            </a:endParaRPr>
          </a:p>
        </p:txBody>
      </p:sp>
      <p:grpSp>
        <p:nvGrpSpPr>
          <p:cNvPr id="170" name="그룹 169"/>
          <p:cNvGrpSpPr/>
          <p:nvPr/>
        </p:nvGrpSpPr>
        <p:grpSpPr>
          <a:xfrm>
            <a:off x="6113924" y="3560109"/>
            <a:ext cx="832888" cy="832886"/>
            <a:chOff x="6206580" y="4091649"/>
            <a:chExt cx="1308966" cy="1308963"/>
          </a:xfrm>
        </p:grpSpPr>
        <p:sp>
          <p:nvSpPr>
            <p:cNvPr id="171" name="타원 170"/>
            <p:cNvSpPr/>
            <p:nvPr/>
          </p:nvSpPr>
          <p:spPr>
            <a:xfrm>
              <a:off x="6206580" y="4091649"/>
              <a:ext cx="1308966" cy="1308963"/>
            </a:xfrm>
            <a:prstGeom prst="ellipse">
              <a:avLst/>
            </a:prstGeom>
            <a:solidFill>
              <a:schemeClr val="accent5">
                <a:lumMod val="50000"/>
                <a:alpha val="3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77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72" name="타원 171"/>
            <p:cNvSpPr/>
            <p:nvPr/>
          </p:nvSpPr>
          <p:spPr>
            <a:xfrm>
              <a:off x="6306465" y="4192637"/>
              <a:ext cx="1112399" cy="1112974"/>
            </a:xfrm>
            <a:prstGeom prst="ellipse">
              <a:avLst/>
            </a:prstGeom>
            <a:gradFill>
              <a:gsLst>
                <a:gs pos="50000">
                  <a:schemeClr val="accent5">
                    <a:lumMod val="75000"/>
                  </a:schemeClr>
                </a:gs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282" tIns="48141" rIns="96282" bIns="48141" rtlCol="0" anchor="ctr"/>
            <a:lstStyle/>
            <a:p>
              <a:pPr algn="ctr"/>
              <a:endParaRPr lang="ko-KR" altLang="en-US" sz="1477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6431985" y="4524705"/>
              <a:ext cx="881598" cy="510030"/>
            </a:xfrm>
            <a:prstGeom prst="rect">
              <a:avLst/>
            </a:prstGeom>
            <a:noFill/>
            <a:effectLst/>
          </p:spPr>
          <p:txBody>
            <a:bodyPr vert="horz" wrap="none" lIns="96282" tIns="48141" rIns="96282" bIns="48141" rtlCol="0">
              <a:spAutoFit/>
            </a:bodyPr>
            <a:lstStyle/>
            <a:p>
              <a:pPr algn="ctr"/>
              <a:r>
                <a:rPr lang="ko-KR" altLang="en-US" sz="1477" spc="-46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prstClr val="white"/>
                  </a:solidFill>
                  <a:effectLst>
                    <a:outerShdw blurRad="203200" algn="ctr" rotWithShape="0">
                      <a:srgbClr val="000000"/>
                    </a:outerShdw>
                  </a:effectLst>
                  <a:latin typeface="HY견고딕" pitchFamily="18" charset="-127"/>
                  <a:ea typeface="HY견고딕" pitchFamily="18" charset="-127"/>
                  <a:cs typeface="Arial" panose="020B0604020202020204" pitchFamily="34" charset="0"/>
                </a:rPr>
                <a:t>자격</a:t>
              </a:r>
              <a:endParaRPr lang="en-US" altLang="ko-KR" sz="1477" spc="-4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74" name="Oval 118"/>
            <p:cNvSpPr>
              <a:spLocks noChangeArrowheads="1"/>
            </p:cNvSpPr>
            <p:nvPr/>
          </p:nvSpPr>
          <p:spPr bwMode="auto">
            <a:xfrm>
              <a:off x="6511472" y="4199305"/>
              <a:ext cx="711649" cy="341660"/>
            </a:xfrm>
            <a:prstGeom prst="ellipse">
              <a:avLst/>
            </a:prstGeom>
            <a:gradFill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rgbClr val="FFD85D">
                    <a:alpha val="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lIns="96282" tIns="48141" rIns="96282" bIns="48141" anchor="ctr"/>
            <a:lstStyle/>
            <a:p>
              <a:endParaRPr lang="ko-KR" altLang="en-US" sz="1477"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76" name="타원 175"/>
          <p:cNvSpPr/>
          <p:nvPr/>
        </p:nvSpPr>
        <p:spPr>
          <a:xfrm>
            <a:off x="6530367" y="4269444"/>
            <a:ext cx="832887" cy="832886"/>
          </a:xfrm>
          <a:prstGeom prst="ellipse">
            <a:avLst/>
          </a:prstGeom>
          <a:solidFill>
            <a:srgbClr val="00B0F0">
              <a:alpha val="3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77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77" name="타원 176"/>
          <p:cNvSpPr/>
          <p:nvPr/>
        </p:nvSpPr>
        <p:spPr>
          <a:xfrm>
            <a:off x="6593923" y="4333701"/>
            <a:ext cx="707813" cy="708179"/>
          </a:xfrm>
          <a:prstGeom prst="ellipse">
            <a:avLst/>
          </a:prstGeom>
          <a:gradFill>
            <a:gsLst>
              <a:gs pos="0">
                <a:srgbClr val="0070C0"/>
              </a:gs>
              <a:gs pos="61000">
                <a:srgbClr val="0D3D95"/>
              </a:gs>
              <a:gs pos="100000">
                <a:srgbClr val="02125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282" tIns="48141" rIns="96282" bIns="48141" rtlCol="0" anchor="ctr"/>
          <a:lstStyle/>
          <a:p>
            <a:pPr algn="ctr"/>
            <a:endParaRPr lang="ko-KR" altLang="en-US" sz="1477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79" name="Oval 118"/>
          <p:cNvSpPr>
            <a:spLocks noChangeArrowheads="1"/>
          </p:cNvSpPr>
          <p:nvPr/>
        </p:nvSpPr>
        <p:spPr bwMode="auto">
          <a:xfrm>
            <a:off x="6724368" y="4337942"/>
            <a:ext cx="452818" cy="217396"/>
          </a:xfrm>
          <a:prstGeom prst="ellipse">
            <a:avLst/>
          </a:prstGeom>
          <a:gradFill rotWithShape="1">
            <a:gsLst>
              <a:gs pos="0">
                <a:schemeClr val="tx2">
                  <a:lumMod val="40000"/>
                  <a:lumOff val="60000"/>
                </a:schemeClr>
              </a:gs>
              <a:gs pos="100000">
                <a:srgbClr val="FFD85D">
                  <a:alpha val="0"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lIns="96282" tIns="48141" rIns="96282" bIns="48141" anchor="ctr"/>
          <a:lstStyle/>
          <a:p>
            <a:endParaRPr lang="ko-KR" altLang="en-US" sz="1477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180" name="그룹 179"/>
          <p:cNvGrpSpPr/>
          <p:nvPr/>
        </p:nvGrpSpPr>
        <p:grpSpPr>
          <a:xfrm>
            <a:off x="5706109" y="4287510"/>
            <a:ext cx="832888" cy="832887"/>
            <a:chOff x="3158584" y="4091660"/>
            <a:chExt cx="1308966" cy="1308967"/>
          </a:xfrm>
        </p:grpSpPr>
        <p:sp>
          <p:nvSpPr>
            <p:cNvPr id="181" name="타원 180"/>
            <p:cNvSpPr/>
            <p:nvPr/>
          </p:nvSpPr>
          <p:spPr>
            <a:xfrm>
              <a:off x="3158584" y="4091660"/>
              <a:ext cx="1308966" cy="1308967"/>
            </a:xfrm>
            <a:prstGeom prst="ellipse">
              <a:avLst/>
            </a:prstGeom>
            <a:solidFill>
              <a:schemeClr val="accent6">
                <a:lumMod val="75000"/>
                <a:alpha val="3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77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82" name="타원 181"/>
            <p:cNvSpPr/>
            <p:nvPr/>
          </p:nvSpPr>
          <p:spPr>
            <a:xfrm>
              <a:off x="3258467" y="4192649"/>
              <a:ext cx="1112400" cy="1112977"/>
            </a:xfrm>
            <a:prstGeom prst="ellipse">
              <a:avLst/>
            </a:prstGeom>
            <a:gradFill>
              <a:gsLst>
                <a:gs pos="0">
                  <a:srgbClr val="F79B4F"/>
                </a:gs>
                <a:gs pos="100000">
                  <a:srgbClr val="B1320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282" tIns="48141" rIns="96282" bIns="48141" rtlCol="0" anchor="ctr"/>
            <a:lstStyle/>
            <a:p>
              <a:pPr algn="ctr"/>
              <a:endParaRPr lang="ko-KR" altLang="en-US" sz="1477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83" name="Oval 118"/>
            <p:cNvSpPr>
              <a:spLocks noChangeArrowheads="1"/>
            </p:cNvSpPr>
            <p:nvPr/>
          </p:nvSpPr>
          <p:spPr bwMode="auto">
            <a:xfrm>
              <a:off x="3463471" y="4199307"/>
              <a:ext cx="711649" cy="341662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100000">
                  <a:srgbClr val="FFD85D">
                    <a:alpha val="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lIns="96282" tIns="48141" rIns="96282" bIns="48141" anchor="ctr"/>
            <a:lstStyle/>
            <a:p>
              <a:endParaRPr lang="ko-KR" altLang="en-US" sz="1477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3364941" y="4291374"/>
              <a:ext cx="881598" cy="867264"/>
            </a:xfrm>
            <a:prstGeom prst="rect">
              <a:avLst/>
            </a:prstGeom>
            <a:noFill/>
            <a:effectLst/>
          </p:spPr>
          <p:txBody>
            <a:bodyPr vert="horz" wrap="none" lIns="96282" tIns="48141" rIns="96282" bIns="48141" rtlCol="0">
              <a:spAutoFit/>
            </a:bodyPr>
            <a:lstStyle/>
            <a:p>
              <a:pPr algn="ctr"/>
              <a:r>
                <a:rPr lang="ko-KR" altLang="en-US" sz="1477" spc="-46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prstClr val="white"/>
                  </a:solidFill>
                  <a:effectLst>
                    <a:outerShdw blurRad="203200" algn="ctr" rotWithShape="0">
                      <a:srgbClr val="000000"/>
                    </a:outerShdw>
                  </a:effectLst>
                  <a:latin typeface="HY견고딕" pitchFamily="18" charset="-127"/>
                  <a:ea typeface="HY견고딕" pitchFamily="18" charset="-127"/>
                  <a:cs typeface="Arial" panose="020B0604020202020204" pitchFamily="34" charset="0"/>
                </a:rPr>
                <a:t>교육</a:t>
              </a:r>
              <a:endParaRPr lang="en-US" altLang="ko-KR" sz="1477" spc="-46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sz="1477" spc="-46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prstClr val="white"/>
                  </a:solidFill>
                  <a:effectLst>
                    <a:outerShdw blurRad="203200" algn="ctr" rotWithShape="0">
                      <a:srgbClr val="000000"/>
                    </a:outerShdw>
                  </a:effectLst>
                  <a:latin typeface="HY견고딕" pitchFamily="18" charset="-127"/>
                  <a:ea typeface="HY견고딕" pitchFamily="18" charset="-127"/>
                  <a:cs typeface="Arial" panose="020B0604020202020204" pitchFamily="34" charset="0"/>
                </a:rPr>
                <a:t>훈련</a:t>
              </a:r>
              <a:endParaRPr lang="ko-KR" altLang="en-US" sz="1477" spc="-4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endParaRPr>
            </a:p>
          </p:txBody>
        </p:sp>
      </p:grpSp>
      <p:sp>
        <p:nvSpPr>
          <p:cNvPr id="178" name="TextBox 177"/>
          <p:cNvSpPr txBox="1"/>
          <p:nvPr/>
        </p:nvSpPr>
        <p:spPr>
          <a:xfrm>
            <a:off x="6671454" y="4293096"/>
            <a:ext cx="560955" cy="779140"/>
          </a:xfrm>
          <a:prstGeom prst="rect">
            <a:avLst/>
          </a:prstGeom>
          <a:noFill/>
          <a:effectLst/>
        </p:spPr>
        <p:txBody>
          <a:bodyPr vert="horz" wrap="none" lIns="96282" tIns="48141" rIns="96282" bIns="48141" rtlCol="0">
            <a:spAutoFit/>
          </a:bodyPr>
          <a:lstStyle/>
          <a:p>
            <a:pPr algn="ctr"/>
            <a:r>
              <a:rPr lang="ko-KR" altLang="en-US" sz="1477" spc="-46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채용</a:t>
            </a:r>
            <a:endParaRPr lang="en-US" altLang="ko-KR" sz="1477" spc="-46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white"/>
              </a:solidFill>
              <a:effectLst>
                <a:outerShdw blurRad="203200" algn="ctr" rotWithShape="0">
                  <a:srgbClr val="000000"/>
                </a:outerShdw>
              </a:effectLst>
              <a:latin typeface="HY견고딕" pitchFamily="18" charset="-127"/>
              <a:ea typeface="HY견고딕" pitchFamily="18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1477" spc="-46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배치</a:t>
            </a:r>
            <a:endParaRPr lang="en-US" altLang="ko-KR" sz="1477" spc="-46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white"/>
              </a:solidFill>
              <a:effectLst>
                <a:outerShdw blurRad="203200" algn="ctr" rotWithShape="0">
                  <a:srgbClr val="000000"/>
                </a:outerShdw>
              </a:effectLst>
              <a:latin typeface="HY견고딕" pitchFamily="18" charset="-127"/>
              <a:ea typeface="HY견고딕" pitchFamily="18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1477" spc="-46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승진</a:t>
            </a:r>
            <a:endParaRPr lang="en-US" altLang="ko-KR" sz="1477" spc="-46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white"/>
              </a:solidFill>
              <a:effectLst>
                <a:outerShdw blurRad="203200" algn="ctr" rotWithShape="0">
                  <a:srgbClr val="000000"/>
                </a:outerShdw>
              </a:effectLst>
              <a:latin typeface="HY견고딕" pitchFamily="18" charset="-127"/>
              <a:ea typeface="HY견고딕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6100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9512" y="116632"/>
            <a:ext cx="7128792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>
              <a:defRPr/>
            </a:pPr>
            <a:r>
              <a:rPr kumimoji="1" lang="ko-KR" altLang="en-US" sz="2500" spc="-46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훈련과정 편성 수요조사</a:t>
            </a:r>
            <a:endParaRPr kumimoji="1" lang="ko-KR" altLang="en-US" sz="2500" spc="-46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203200" algn="ctr" rotWithShape="0">
                  <a:srgbClr val="000000"/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2" name="슬라이드 번호 개체 틀 2"/>
          <p:cNvSpPr txBox="1">
            <a:spLocks/>
          </p:cNvSpPr>
          <p:nvPr/>
        </p:nvSpPr>
        <p:spPr>
          <a:xfrm>
            <a:off x="6902896" y="6495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12629A-DA35-4216-AA00-2895132A9197}" type="slidenum">
              <a:rPr lang="ko-KR" altLang="en-US" sz="1200" smtClean="0"/>
              <a:pPr algn="r"/>
              <a:t>40</a:t>
            </a:fld>
            <a:endParaRPr lang="en-US" altLang="ko-KR" sz="1200" dirty="0" smtClean="0"/>
          </a:p>
        </p:txBody>
      </p:sp>
      <p:pic>
        <p:nvPicPr>
          <p:cNvPr id="7" name="_x122615072" descr="EMB00000f8c736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581372"/>
            <a:ext cx="8362117" cy="487196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000"/>
          <a:stretch/>
        </p:blipFill>
        <p:spPr bwMode="auto">
          <a:xfrm>
            <a:off x="144000" y="1096698"/>
            <a:ext cx="7946825" cy="484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15450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 bwMode="auto">
          <a:xfrm>
            <a:off x="1259632" y="417911"/>
            <a:ext cx="6931818" cy="6368194"/>
          </a:xfrm>
          <a:prstGeom prst="rect">
            <a:avLst/>
          </a:prstGeom>
          <a:noFill/>
          <a:ln w="41275">
            <a:solidFill>
              <a:schemeClr val="accent5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/>
            <a:endParaRPr lang="ko-KR" altLang="en-US" dirty="0" smtClean="0">
              <a:solidFill>
                <a:sysClr val="windowText" lastClr="000000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565547"/>
              </p:ext>
            </p:extLst>
          </p:nvPr>
        </p:nvGraphicFramePr>
        <p:xfrm>
          <a:off x="1570270" y="876803"/>
          <a:ext cx="6405156" cy="2706878"/>
        </p:xfrm>
        <a:graphic>
          <a:graphicData uri="http://schemas.openxmlformats.org/drawingml/2006/table">
            <a:tbl>
              <a:tblPr/>
              <a:tblGrid>
                <a:gridCol w="92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0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01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96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96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96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964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964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868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964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964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964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3469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91950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4790" algn="l"/>
                        </a:tabLst>
                      </a:pPr>
                      <a:r>
                        <a:rPr lang="ko-KR" altLang="en-US" sz="800" b="1" kern="0" spc="-5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세분류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4790" algn="l"/>
                        </a:tabLst>
                      </a:pPr>
                      <a:r>
                        <a:rPr lang="ko-KR" altLang="en-US" sz="800" b="1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능력단위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4790" algn="l"/>
                        </a:tabLst>
                      </a:pPr>
                      <a:r>
                        <a:rPr lang="ko-KR" altLang="en-US" sz="800" b="1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능력단위 정의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4790" algn="l"/>
                        </a:tabLst>
                      </a:pPr>
                      <a:r>
                        <a:rPr lang="ko-KR" altLang="en-US" sz="800" b="1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능력단위 요소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4790" algn="l"/>
                        </a:tabLst>
                      </a:pPr>
                      <a:r>
                        <a:rPr lang="ko-KR" altLang="en-US" sz="800" b="1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훈련 필요성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4790" algn="l"/>
                        </a:tabLst>
                      </a:pPr>
                      <a:r>
                        <a:rPr lang="ko-KR" altLang="en-US" sz="800" b="1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훈련방법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9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4790" algn="l"/>
                        </a:tabLst>
                      </a:pPr>
                      <a:r>
                        <a:rPr lang="ko-KR" altLang="en-US" sz="800" b="1" kern="0" spc="-24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중요도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4790" algn="l"/>
                        </a:tabLst>
                      </a:pPr>
                      <a:r>
                        <a:rPr lang="ko-KR" altLang="en-US" sz="800" b="1" kern="0" spc="-24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빈도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4790" algn="l"/>
                        </a:tabLst>
                      </a:pPr>
                      <a:r>
                        <a:rPr lang="ko-KR" altLang="en-US" sz="800" b="1" kern="0" spc="-24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난이도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140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객실관리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t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객실 예약접수</a:t>
                      </a: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관련 내용 기재</a:t>
                      </a: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관련 내용 기재</a:t>
                      </a: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중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하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중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하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중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하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집체훈련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실습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11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t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1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체크 인</a:t>
                      </a:r>
                      <a:r>
                        <a:rPr lang="en-US" altLang="ko-KR" sz="800" kern="0" spc="-11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sz="800" kern="0" spc="-11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Check In)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관련 내용 기재</a:t>
                      </a: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관련 내용 기재</a:t>
                      </a: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중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하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중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하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중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하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11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t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재실고객 관리</a:t>
                      </a: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관련 내용 기재</a:t>
                      </a: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관련 내용 기재</a:t>
                      </a: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중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하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중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하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중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하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11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~~~~~~~~~~</a:t>
                      </a: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~~~~</a:t>
                      </a: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~~~~</a:t>
                      </a: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중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하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중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하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중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하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1140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부대시설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관리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식음료 업장관리</a:t>
                      </a: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관련 내용 기재</a:t>
                      </a: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관련 내용 기재</a:t>
                      </a: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중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하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중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하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중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하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집체훈련 실습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현장훈련 실습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11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t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23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호텔 레스토랑서비스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관련 내용 기재</a:t>
                      </a: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관련 내용 기재</a:t>
                      </a: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중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하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중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하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중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하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11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t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호텔 음료서비스</a:t>
                      </a: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관련 내용 기재</a:t>
                      </a: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관련 내용 기재</a:t>
                      </a: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중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하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중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하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중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하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11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t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델리 숍 관리</a:t>
                      </a: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관련 내용 기재</a:t>
                      </a: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관련 내용 기재</a:t>
                      </a: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중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하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중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하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중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하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11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000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~~~~~~~~~~</a:t>
                      </a: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~~~~</a:t>
                      </a: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~~~~</a:t>
                      </a: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-5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․․․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 bwMode="auto">
          <a:xfrm>
            <a:off x="2470934" y="521409"/>
            <a:ext cx="4721700" cy="264151"/>
          </a:xfrm>
          <a:prstGeom prst="rect">
            <a:avLst/>
          </a:prstGeom>
          <a:noFill/>
          <a:ln w="412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/>
            <a:r>
              <a:rPr lang="ko-KR" altLang="en-US" sz="1400" b="1" dirty="0">
                <a:solidFill>
                  <a:schemeClr val="tx1"/>
                </a:solidFill>
              </a:rPr>
              <a:t>숙박서비스 훈련 필요 능력단위 및 훈련방법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예시</a:t>
            </a:r>
            <a:r>
              <a:rPr lang="en-US" altLang="ko-KR" sz="1400" b="1" dirty="0">
                <a:solidFill>
                  <a:schemeClr val="tx1"/>
                </a:solidFill>
              </a:rPr>
              <a:t>1)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 bwMode="auto">
          <a:xfrm>
            <a:off x="573800" y="53148"/>
            <a:ext cx="1656184" cy="341174"/>
          </a:xfrm>
          <a:prstGeom prst="roundRect">
            <a:avLst/>
          </a:prstGeom>
          <a:solidFill>
            <a:schemeClr val="accent5"/>
          </a:solidFill>
          <a:ln w="412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389717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779435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169152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558869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48586" algn="l" defTabSz="779435" rtl="0" eaLnBrk="1" latinLnBrk="1" hangingPunct="1">
              <a:defRPr kumimoji="1" sz="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338304" algn="l" defTabSz="779435" rtl="0" eaLnBrk="1" latinLnBrk="1" hangingPunct="1">
              <a:defRPr kumimoji="1" sz="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728021" algn="l" defTabSz="779435" rtl="0" eaLnBrk="1" latinLnBrk="1" hangingPunct="1">
              <a:defRPr kumimoji="1" sz="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117738" algn="l" defTabSz="779435" rtl="0" eaLnBrk="1" latinLnBrk="1" hangingPunct="1">
              <a:defRPr kumimoji="1" sz="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ko-KR" altLang="en-US" dirty="0" smtClean="0">
                <a:solidFill>
                  <a:sysClr val="windowText" lastClr="000000"/>
                </a:solidFill>
              </a:rPr>
              <a:t>훈련 필요 능력단위 및 훈련방법 예시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2789" y="-27384"/>
            <a:ext cx="438769" cy="405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004151"/>
              </p:ext>
            </p:extLst>
          </p:nvPr>
        </p:nvGraphicFramePr>
        <p:xfrm>
          <a:off x="1570230" y="4241944"/>
          <a:ext cx="6404402" cy="2464038"/>
        </p:xfrm>
        <a:graphic>
          <a:graphicData uri="http://schemas.openxmlformats.org/drawingml/2006/table">
            <a:tbl>
              <a:tblPr/>
              <a:tblGrid>
                <a:gridCol w="12527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27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89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70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70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70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0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70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8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2701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2701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2701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9595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85424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4790" algn="l"/>
                        </a:tabLst>
                      </a:pPr>
                      <a:r>
                        <a:rPr lang="ko-KR" altLang="en-US" sz="800" b="1" kern="0" spc="-5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세분류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4790" algn="l"/>
                        </a:tabLst>
                      </a:pPr>
                      <a:r>
                        <a:rPr lang="ko-KR" altLang="en-US" sz="800" b="1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능력단위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4790" algn="l"/>
                        </a:tabLst>
                      </a:pPr>
                      <a:r>
                        <a:rPr lang="ko-KR" altLang="en-US" sz="800" b="1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능력단위 요소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4790" algn="l"/>
                        </a:tabLst>
                      </a:pPr>
                      <a:r>
                        <a:rPr lang="ko-KR" altLang="en-US" sz="800" b="1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훈련 필요성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4790" algn="l"/>
                        </a:tabLst>
                      </a:pPr>
                      <a:r>
                        <a:rPr lang="ko-KR" altLang="en-US" sz="800" b="1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훈련방법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4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4790" algn="l"/>
                        </a:tabLst>
                      </a:pPr>
                      <a:r>
                        <a:rPr lang="ko-KR" altLang="en-US" sz="800" b="1" kern="0" spc="-24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중요도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4790" algn="l"/>
                        </a:tabLst>
                      </a:pPr>
                      <a:r>
                        <a:rPr lang="ko-KR" altLang="en-US" sz="800" b="1" kern="0" spc="-24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빈도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4790" algn="l"/>
                        </a:tabLst>
                      </a:pPr>
                      <a:r>
                        <a:rPr lang="ko-KR" altLang="en-US" sz="800" b="1" kern="0" spc="-24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난이도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700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해면양식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사료제조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관련 내용 기재</a:t>
                      </a: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중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하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중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하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중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하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 dirty="0" err="1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집체훈련</a:t>
                      </a:r>
                      <a:endParaRPr lang="ko-KR" altLang="en-US" sz="800" kern="0" spc="0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실습</a:t>
                      </a:r>
                      <a:endParaRPr lang="ko-KR" altLang="en-US" sz="800" kern="0" spc="0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및 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현장견학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7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수하식 양식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관련 내용 기재</a:t>
                      </a: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중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하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중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하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중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하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7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가두리 양식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관련 내용 기재</a:t>
                      </a: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중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하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중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하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중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하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7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육상수조식 양식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관련 내용 기재</a:t>
                      </a: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중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하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중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하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중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하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7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바닥식 양식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관련 내용 기재</a:t>
                      </a: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중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하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중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하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중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하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46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000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~~~~~~~~~~</a:t>
                      </a: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~~~~</a:t>
                      </a: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-5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․․․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941" marR="35941" marT="28829" marB="288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 bwMode="auto">
          <a:xfrm>
            <a:off x="2531346" y="3833777"/>
            <a:ext cx="4721700" cy="264151"/>
          </a:xfrm>
          <a:prstGeom prst="rect">
            <a:avLst/>
          </a:prstGeom>
          <a:noFill/>
          <a:ln w="412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/>
            <a:r>
              <a:rPr lang="ko-KR" altLang="en-US" sz="1400" b="1" dirty="0">
                <a:solidFill>
                  <a:schemeClr val="tx1"/>
                </a:solidFill>
              </a:rPr>
              <a:t>해면양식직종 훈련 필요 능력단위 및 훈련방법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예시</a:t>
            </a:r>
            <a:r>
              <a:rPr lang="en-US" altLang="ko-KR" sz="1400" b="1" dirty="0">
                <a:solidFill>
                  <a:schemeClr val="tx1"/>
                </a:solidFill>
              </a:rPr>
              <a:t>2)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9" name="슬라이드 번호 개체 틀 2"/>
          <p:cNvSpPr txBox="1">
            <a:spLocks/>
          </p:cNvSpPr>
          <p:nvPr/>
        </p:nvSpPr>
        <p:spPr>
          <a:xfrm>
            <a:off x="6902896" y="6495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12629A-DA35-4216-AA00-2895132A9197}" type="slidenum">
              <a:rPr lang="ko-KR" altLang="en-US" sz="1200" smtClean="0"/>
              <a:pPr algn="r"/>
              <a:t>41</a:t>
            </a:fld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110236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9512" y="116632"/>
            <a:ext cx="7128792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>
              <a:defRPr/>
            </a:pPr>
            <a:r>
              <a:rPr kumimoji="1" lang="ko-KR" altLang="en-US" sz="2500" spc="-46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수준별 훈련과정 편성</a:t>
            </a:r>
            <a:endParaRPr kumimoji="1" lang="ko-KR" altLang="en-US" sz="2500" spc="-46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203200" algn="ctr" rotWithShape="0">
                  <a:srgbClr val="000000"/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2" name="슬라이드 번호 개체 틀 2"/>
          <p:cNvSpPr txBox="1">
            <a:spLocks/>
          </p:cNvSpPr>
          <p:nvPr/>
        </p:nvSpPr>
        <p:spPr>
          <a:xfrm>
            <a:off x="6902896" y="6495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12629A-DA35-4216-AA00-2895132A9197}" type="slidenum">
              <a:rPr lang="ko-KR" altLang="en-US" sz="1200" smtClean="0"/>
              <a:pPr algn="r"/>
              <a:t>42</a:t>
            </a:fld>
            <a:endParaRPr lang="en-US" altLang="ko-KR" sz="12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340768"/>
            <a:ext cx="8858250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458130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9512" y="116632"/>
            <a:ext cx="7128792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>
              <a:defRPr/>
            </a:pPr>
            <a:r>
              <a:rPr kumimoji="1" lang="ko-KR" altLang="en-US" sz="2500" spc="-46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수준별 훈련과정 편성</a:t>
            </a:r>
            <a:endParaRPr kumimoji="1" lang="ko-KR" altLang="en-US" sz="2500" spc="-46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203200" algn="ctr" rotWithShape="0">
                  <a:srgbClr val="000000"/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2" name="슬라이드 번호 개체 틀 2"/>
          <p:cNvSpPr txBox="1">
            <a:spLocks/>
          </p:cNvSpPr>
          <p:nvPr/>
        </p:nvSpPr>
        <p:spPr>
          <a:xfrm>
            <a:off x="6902896" y="6495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12629A-DA35-4216-AA00-2895132A9197}" type="slidenum">
              <a:rPr lang="ko-KR" altLang="en-US" sz="1200" smtClean="0"/>
              <a:pPr algn="r"/>
              <a:t>43</a:t>
            </a:fld>
            <a:endParaRPr lang="en-US" altLang="ko-KR" sz="1200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1475656" y="3861048"/>
            <a:ext cx="7219818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latin typeface="+mn-ea"/>
              </a:rPr>
              <a:t>만약 </a:t>
            </a:r>
            <a:r>
              <a:rPr lang="ko-KR" altLang="en-US" sz="1600" dirty="0">
                <a:latin typeface="+mn-ea"/>
              </a:rPr>
              <a:t>수준이 다른 </a:t>
            </a:r>
            <a:r>
              <a:rPr lang="en-US" altLang="ko-KR" sz="1600" dirty="0">
                <a:latin typeface="+mn-ea"/>
              </a:rPr>
              <a:t>2</a:t>
            </a:r>
            <a:r>
              <a:rPr lang="ko-KR" altLang="en-US" sz="1600" dirty="0">
                <a:latin typeface="+mn-ea"/>
              </a:rPr>
              <a:t>개 이상의 능력단위를 활용하여 과정을 편성하는 경우 </a:t>
            </a:r>
            <a:r>
              <a:rPr lang="ko-KR" altLang="en-US" sz="1600" dirty="0" smtClean="0">
                <a:latin typeface="+mn-ea"/>
              </a:rPr>
              <a:t>     </a:t>
            </a:r>
            <a:endParaRPr lang="en-US" altLang="ko-KR" sz="1600" dirty="0" smtClean="0">
              <a:latin typeface="+mn-ea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 </a:t>
            </a:r>
            <a:r>
              <a:rPr lang="ko-KR" altLang="en-US" sz="1600" dirty="0" err="1" smtClean="0">
                <a:latin typeface="+mn-ea"/>
              </a:rPr>
              <a:t>훈련시수</a:t>
            </a:r>
            <a:r>
              <a:rPr lang="ko-KR" altLang="en-US" sz="1600" dirty="0" smtClean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비중이 높은 능력단위의 수준으로 훈련수준 평정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340768"/>
            <a:ext cx="6924675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290437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9512" y="116632"/>
            <a:ext cx="7128792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>
              <a:defRPr/>
            </a:pPr>
            <a:r>
              <a:rPr kumimoji="1" lang="ko-KR" altLang="en-US" sz="2500" spc="-46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수준별 훈련과정 편성</a:t>
            </a:r>
            <a:endParaRPr kumimoji="1" lang="ko-KR" altLang="en-US" sz="2500" spc="-46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203200" algn="ctr" rotWithShape="0">
                  <a:srgbClr val="000000"/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2" name="슬라이드 번호 개체 틀 2"/>
          <p:cNvSpPr txBox="1">
            <a:spLocks/>
          </p:cNvSpPr>
          <p:nvPr/>
        </p:nvSpPr>
        <p:spPr>
          <a:xfrm>
            <a:off x="6902896" y="6495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12629A-DA35-4216-AA00-2895132A9197}" type="slidenum">
              <a:rPr lang="ko-KR" altLang="en-US" sz="1200" smtClean="0"/>
              <a:pPr algn="r"/>
              <a:t>44</a:t>
            </a:fld>
            <a:endParaRPr lang="en-US" altLang="ko-KR" sz="1200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758148" y="1947638"/>
            <a:ext cx="7270235" cy="864096"/>
            <a:chOff x="758148" y="1700808"/>
            <a:chExt cx="7270235" cy="864096"/>
          </a:xfrm>
        </p:grpSpPr>
        <p:sp>
          <p:nvSpPr>
            <p:cNvPr id="7" name="모서리가 둥근 직사각형 6"/>
            <p:cNvSpPr/>
            <p:nvPr/>
          </p:nvSpPr>
          <p:spPr bwMode="auto">
            <a:xfrm>
              <a:off x="758148" y="1757969"/>
              <a:ext cx="7270235" cy="806935"/>
            </a:xfrm>
            <a:prstGeom prst="roundRect">
              <a:avLst/>
            </a:prstGeom>
            <a:solidFill>
              <a:srgbClr val="EEECE1"/>
            </a:solidFill>
            <a:ln w="41275" cap="flat" cmpd="sng" algn="ctr">
              <a:noFill/>
              <a:prstDash val="solid"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맑은 고딕"/>
                <a:cs typeface="+mn-cs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046181" y="1700808"/>
              <a:ext cx="4760116" cy="7833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&lt;</a:t>
              </a:r>
              <a:r>
                <a:rPr kumimoji="1" lang="ko-KR" alt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기업체의 요구조사를 제시한 경우</a:t>
              </a:r>
              <a:r>
                <a:rPr kumimoji="1" lang="en-US" altLang="ko-KR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&gt;</a:t>
              </a:r>
              <a:endParaRPr kumimoji="1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  <a:p>
              <a:pPr marL="0" marR="0" lvl="0" indent="0" defTabSz="91440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○ 직업교육훈련 과정 수요조사서</a:t>
              </a:r>
              <a:r>
                <a:rPr kumimoji="1" lang="en-US" altLang="ko-K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(</a:t>
              </a:r>
              <a:r>
                <a:rPr kumimoji="1" lang="ko-KR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별첨 </a:t>
              </a:r>
              <a:r>
                <a:rPr kumimoji="1" lang="en-US" altLang="ko-K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5) </a:t>
              </a:r>
              <a:r>
                <a:rPr kumimoji="1" lang="ko-KR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참고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758149" y="2955750"/>
            <a:ext cx="7270234" cy="1211064"/>
            <a:chOff x="758149" y="2812296"/>
            <a:chExt cx="7270234" cy="1211064"/>
          </a:xfrm>
        </p:grpSpPr>
        <p:sp>
          <p:nvSpPr>
            <p:cNvPr id="11" name="모서리가 둥근 직사각형 10"/>
            <p:cNvSpPr/>
            <p:nvPr/>
          </p:nvSpPr>
          <p:spPr bwMode="auto">
            <a:xfrm>
              <a:off x="758149" y="2852936"/>
              <a:ext cx="7270234" cy="1170424"/>
            </a:xfrm>
            <a:prstGeom prst="roundRect">
              <a:avLst/>
            </a:prstGeom>
            <a:solidFill>
              <a:schemeClr val="bg2"/>
            </a:solidFill>
            <a:ln w="412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l"/>
              <a:endParaRPr lang="ko-KR" altLang="en-US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046180" y="2812296"/>
              <a:ext cx="6550156" cy="11526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latinLnBrk="1">
                <a:lnSpc>
                  <a:spcPct val="150000"/>
                </a:lnSpc>
              </a:pPr>
              <a:r>
                <a:rPr lang="en-US" altLang="ko-KR" sz="1600" b="1" dirty="0">
                  <a:latin typeface="+mn-ea"/>
                  <a:ea typeface="+mn-ea"/>
                </a:rPr>
                <a:t>&lt;</a:t>
              </a:r>
              <a:r>
                <a:rPr lang="ko-KR" altLang="en-US" sz="1600" b="1" dirty="0">
                  <a:latin typeface="+mn-ea"/>
                  <a:ea typeface="+mn-ea"/>
                </a:rPr>
                <a:t>훈련대상자의 선수능력을 제시한 경우</a:t>
              </a:r>
              <a:r>
                <a:rPr lang="en-US" altLang="ko-KR" sz="1600" b="1" dirty="0">
                  <a:latin typeface="+mn-ea"/>
                  <a:ea typeface="+mn-ea"/>
                </a:rPr>
                <a:t>&gt;</a:t>
              </a:r>
              <a:endParaRPr lang="ko-KR" altLang="en-US" sz="1600" b="1" dirty="0">
                <a:latin typeface="+mn-ea"/>
                <a:ea typeface="+mn-ea"/>
              </a:endParaRPr>
            </a:p>
            <a:p>
              <a:pPr algn="l" latinLnBrk="1">
                <a:lnSpc>
                  <a:spcPct val="150000"/>
                </a:lnSpc>
              </a:pPr>
              <a:r>
                <a:rPr lang="ko-KR" altLang="en-US" sz="1600" dirty="0">
                  <a:latin typeface="+mn-ea"/>
                  <a:ea typeface="+mn-ea"/>
                </a:rPr>
                <a:t>○ “훈련대상자” </a:t>
              </a:r>
              <a:r>
                <a:rPr lang="ko-KR" altLang="en-US" sz="1600" dirty="0" err="1">
                  <a:latin typeface="+mn-ea"/>
                  <a:ea typeface="+mn-ea"/>
                </a:rPr>
                <a:t>작성란에</a:t>
              </a:r>
              <a:r>
                <a:rPr lang="ko-KR" altLang="en-US" sz="1600" dirty="0">
                  <a:latin typeface="+mn-ea"/>
                  <a:ea typeface="+mn-ea"/>
                </a:rPr>
                <a:t> 선수능력을 제시한 경우 해당 능력단위를 </a:t>
              </a:r>
              <a:endParaRPr lang="en-US" altLang="ko-KR" sz="1600" dirty="0" smtClean="0">
                <a:latin typeface="+mn-ea"/>
                <a:ea typeface="+mn-ea"/>
              </a:endParaRPr>
            </a:p>
            <a:p>
              <a:pPr algn="l" latinLnBrk="1">
                <a:lnSpc>
                  <a:spcPct val="150000"/>
                </a:lnSpc>
              </a:pPr>
              <a:r>
                <a:rPr lang="en-US" altLang="ko-KR" sz="1600" dirty="0">
                  <a:latin typeface="+mn-ea"/>
                </a:rPr>
                <a:t> </a:t>
              </a:r>
              <a:r>
                <a:rPr lang="en-US" altLang="ko-KR" sz="1600" dirty="0" smtClean="0">
                  <a:latin typeface="+mn-ea"/>
                </a:rPr>
                <a:t>    </a:t>
              </a:r>
              <a:r>
                <a:rPr lang="ko-KR" altLang="en-US" sz="1600" dirty="0" smtClean="0">
                  <a:latin typeface="+mn-ea"/>
                  <a:ea typeface="+mn-ea"/>
                </a:rPr>
                <a:t>제외하고 </a:t>
              </a:r>
              <a:r>
                <a:rPr lang="ko-KR" altLang="en-US" sz="1600" dirty="0">
                  <a:latin typeface="+mn-ea"/>
                  <a:ea typeface="+mn-ea"/>
                </a:rPr>
                <a:t>훈련과정 편성 가능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58149" y="4323902"/>
            <a:ext cx="7270234" cy="2034056"/>
            <a:chOff x="758149" y="4252456"/>
            <a:chExt cx="7270234" cy="2034056"/>
          </a:xfrm>
        </p:grpSpPr>
        <p:sp>
          <p:nvSpPr>
            <p:cNvPr id="14" name="모서리가 둥근 직사각형 13"/>
            <p:cNvSpPr/>
            <p:nvPr/>
          </p:nvSpPr>
          <p:spPr bwMode="auto">
            <a:xfrm>
              <a:off x="758149" y="4293095"/>
              <a:ext cx="7270234" cy="1993417"/>
            </a:xfrm>
            <a:prstGeom prst="roundRect">
              <a:avLst/>
            </a:prstGeom>
            <a:solidFill>
              <a:schemeClr val="bg2"/>
            </a:solidFill>
            <a:ln w="412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l"/>
              <a:endParaRPr lang="ko-KR" altLang="en-US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046180" y="4252456"/>
              <a:ext cx="6766179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latinLnBrk="1">
                <a:lnSpc>
                  <a:spcPct val="150000"/>
                </a:lnSpc>
              </a:pPr>
              <a:r>
                <a:rPr lang="en-US" altLang="ko-KR" sz="1600" b="1" dirty="0">
                  <a:latin typeface="+mn-ea"/>
                  <a:ea typeface="+mn-ea"/>
                </a:rPr>
                <a:t>&lt;</a:t>
              </a:r>
              <a:r>
                <a:rPr lang="ko-KR" altLang="en-US" sz="1600" b="1" dirty="0">
                  <a:latin typeface="+mn-ea"/>
                  <a:ea typeface="+mn-ea"/>
                </a:rPr>
                <a:t>인력양성목표를 제시한 경우</a:t>
              </a:r>
              <a:r>
                <a:rPr lang="en-US" altLang="ko-KR" sz="1600" b="1" dirty="0">
                  <a:latin typeface="+mn-ea"/>
                  <a:ea typeface="+mn-ea"/>
                </a:rPr>
                <a:t>&gt;</a:t>
              </a:r>
              <a:endParaRPr lang="ko-KR" altLang="en-US" sz="1600" b="1" dirty="0">
                <a:latin typeface="+mn-ea"/>
                <a:ea typeface="+mn-ea"/>
              </a:endParaRPr>
            </a:p>
            <a:p>
              <a:pPr algn="l" latinLnBrk="1">
                <a:lnSpc>
                  <a:spcPct val="150000"/>
                </a:lnSpc>
              </a:pPr>
              <a:r>
                <a:rPr lang="ko-KR" altLang="en-US" sz="1600" dirty="0">
                  <a:latin typeface="+mn-ea"/>
                  <a:ea typeface="+mn-ea"/>
                </a:rPr>
                <a:t>○ “훈련목표” 작성시 목표수준 이하의 일부 능력단위를 제외하더라도 </a:t>
              </a:r>
              <a:endParaRPr lang="en-US" altLang="ko-KR" sz="1600" dirty="0" smtClean="0">
                <a:latin typeface="+mn-ea"/>
                <a:ea typeface="+mn-ea"/>
              </a:endParaRPr>
            </a:p>
            <a:p>
              <a:pPr algn="l" latinLnBrk="1">
                <a:lnSpc>
                  <a:spcPct val="150000"/>
                </a:lnSpc>
              </a:pPr>
              <a:r>
                <a:rPr lang="en-US" altLang="ko-KR" sz="1600" dirty="0">
                  <a:latin typeface="+mn-ea"/>
                </a:rPr>
                <a:t> </a:t>
              </a:r>
              <a:r>
                <a:rPr lang="en-US" altLang="ko-KR" sz="1600" dirty="0" smtClean="0">
                  <a:latin typeface="+mn-ea"/>
                </a:rPr>
                <a:t>    </a:t>
              </a:r>
              <a:r>
                <a:rPr lang="ko-KR" altLang="en-US" sz="1600" dirty="0" smtClean="0">
                  <a:latin typeface="+mn-ea"/>
                  <a:ea typeface="+mn-ea"/>
                </a:rPr>
                <a:t>훈련목표 </a:t>
              </a:r>
              <a:r>
                <a:rPr lang="ko-KR" altLang="en-US" sz="1600" dirty="0">
                  <a:latin typeface="+mn-ea"/>
                  <a:ea typeface="+mn-ea"/>
                </a:rPr>
                <a:t>달성</a:t>
              </a:r>
              <a:r>
                <a:rPr lang="en-US" altLang="ko-KR" sz="1600" dirty="0">
                  <a:latin typeface="+mn-ea"/>
                  <a:ea typeface="+mn-ea"/>
                </a:rPr>
                <a:t>(</a:t>
              </a:r>
              <a:r>
                <a:rPr lang="ko-KR" altLang="en-US" sz="1600" dirty="0">
                  <a:latin typeface="+mn-ea"/>
                  <a:ea typeface="+mn-ea"/>
                </a:rPr>
                <a:t>취업</a:t>
              </a:r>
              <a:r>
                <a:rPr lang="en-US" altLang="ko-KR" sz="1600" dirty="0">
                  <a:latin typeface="+mn-ea"/>
                  <a:ea typeface="+mn-ea"/>
                </a:rPr>
                <a:t>)</a:t>
              </a:r>
              <a:r>
                <a:rPr lang="ko-KR" altLang="en-US" sz="1600" dirty="0">
                  <a:latin typeface="+mn-ea"/>
                  <a:ea typeface="+mn-ea"/>
                </a:rPr>
                <a:t>이 가능한 교육훈련내용으로 훈련과정의 목표를 </a:t>
              </a:r>
              <a:r>
                <a:rPr lang="ko-KR" altLang="en-US" sz="1600" dirty="0" smtClean="0">
                  <a:latin typeface="+mn-ea"/>
                  <a:ea typeface="+mn-ea"/>
                </a:rPr>
                <a:t> </a:t>
              </a:r>
              <a:endParaRPr lang="en-US" altLang="ko-KR" sz="1600" dirty="0" smtClean="0">
                <a:latin typeface="+mn-ea"/>
                <a:ea typeface="+mn-ea"/>
              </a:endParaRPr>
            </a:p>
            <a:p>
              <a:pPr algn="l" latinLnBrk="1">
                <a:lnSpc>
                  <a:spcPct val="150000"/>
                </a:lnSpc>
              </a:pPr>
              <a:r>
                <a:rPr lang="en-US" altLang="ko-KR" sz="1600" dirty="0">
                  <a:latin typeface="+mn-ea"/>
                </a:rPr>
                <a:t> </a:t>
              </a:r>
              <a:r>
                <a:rPr lang="en-US" altLang="ko-KR" sz="1600" dirty="0" smtClean="0">
                  <a:latin typeface="+mn-ea"/>
                </a:rPr>
                <a:t>    </a:t>
              </a:r>
              <a:r>
                <a:rPr lang="ko-KR" altLang="en-US" sz="1600" dirty="0" smtClean="0">
                  <a:latin typeface="+mn-ea"/>
                  <a:ea typeface="+mn-ea"/>
                </a:rPr>
                <a:t>작성하고 </a:t>
              </a:r>
              <a:r>
                <a:rPr lang="ko-KR" altLang="en-US" sz="1600" dirty="0">
                  <a:latin typeface="+mn-ea"/>
                  <a:ea typeface="+mn-ea"/>
                </a:rPr>
                <a:t>훈련과정을 편성한 경우</a:t>
              </a:r>
              <a:r>
                <a:rPr lang="en-US" altLang="ko-KR" sz="1600" dirty="0">
                  <a:latin typeface="+mn-ea"/>
                  <a:ea typeface="+mn-ea"/>
                </a:rPr>
                <a:t>. </a:t>
              </a:r>
              <a:r>
                <a:rPr lang="ko-KR" altLang="en-US" sz="1600" dirty="0">
                  <a:latin typeface="+mn-ea"/>
                  <a:ea typeface="+mn-ea"/>
                </a:rPr>
                <a:t>다만</a:t>
              </a:r>
              <a:r>
                <a:rPr lang="en-US" altLang="ko-KR" sz="1600" dirty="0">
                  <a:latin typeface="+mn-ea"/>
                  <a:ea typeface="+mn-ea"/>
                </a:rPr>
                <a:t>, </a:t>
              </a:r>
              <a:r>
                <a:rPr lang="ko-KR" altLang="en-US" sz="1600" dirty="0" smtClean="0">
                  <a:latin typeface="+mn-ea"/>
                  <a:ea typeface="+mn-ea"/>
                </a:rPr>
                <a:t>훈련내용 </a:t>
              </a:r>
              <a:r>
                <a:rPr lang="ko-KR" altLang="en-US" sz="1600" dirty="0" err="1" smtClean="0">
                  <a:latin typeface="+mn-ea"/>
                  <a:ea typeface="+mn-ea"/>
                </a:rPr>
                <a:t>심사시</a:t>
              </a:r>
              <a:r>
                <a:rPr lang="ko-KR" altLang="en-US" sz="1600" dirty="0" smtClean="0">
                  <a:latin typeface="+mn-ea"/>
                  <a:ea typeface="+mn-ea"/>
                </a:rPr>
                <a:t> </a:t>
              </a:r>
              <a:r>
                <a:rPr lang="ko-KR" altLang="en-US" sz="1600" dirty="0">
                  <a:latin typeface="+mn-ea"/>
                  <a:ea typeface="+mn-ea"/>
                </a:rPr>
                <a:t>관련 직종 </a:t>
              </a:r>
              <a:endParaRPr lang="en-US" altLang="ko-KR" sz="1600" dirty="0" smtClean="0">
                <a:latin typeface="+mn-ea"/>
                <a:ea typeface="+mn-ea"/>
              </a:endParaRPr>
            </a:p>
            <a:p>
              <a:pPr algn="l" latinLnBrk="1">
                <a:lnSpc>
                  <a:spcPct val="150000"/>
                </a:lnSpc>
              </a:pPr>
              <a:r>
                <a:rPr lang="en-US" altLang="ko-KR" sz="1600" dirty="0">
                  <a:latin typeface="+mn-ea"/>
                </a:rPr>
                <a:t> </a:t>
              </a:r>
              <a:r>
                <a:rPr lang="en-US" altLang="ko-KR" sz="1600" dirty="0" smtClean="0">
                  <a:latin typeface="+mn-ea"/>
                </a:rPr>
                <a:t>    </a:t>
              </a:r>
              <a:r>
                <a:rPr lang="ko-KR" altLang="en-US" sz="1600" dirty="0" smtClean="0">
                  <a:latin typeface="+mn-ea"/>
                  <a:ea typeface="+mn-ea"/>
                </a:rPr>
                <a:t>전문가가 </a:t>
              </a:r>
              <a:r>
                <a:rPr lang="ko-KR" altLang="en-US" sz="1600" dirty="0">
                  <a:latin typeface="+mn-ea"/>
                  <a:ea typeface="+mn-ea"/>
                </a:rPr>
                <a:t>인정하는 경우에 한함</a:t>
              </a:r>
            </a:p>
          </p:txBody>
        </p:sp>
      </p:grp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0344"/>
          <a:stretch>
            <a:fillRect/>
          </a:stretch>
        </p:blipFill>
        <p:spPr bwMode="auto">
          <a:xfrm>
            <a:off x="137985" y="1104062"/>
            <a:ext cx="5668312" cy="669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51278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9512" y="116632"/>
            <a:ext cx="7128792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>
              <a:defRPr/>
            </a:pPr>
            <a:r>
              <a:rPr kumimoji="1" lang="ko-KR" altLang="en-US" sz="2500" spc="-46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수준별 훈련과정 편성</a:t>
            </a:r>
            <a:endParaRPr kumimoji="1" lang="ko-KR" altLang="en-US" sz="2500" spc="-46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203200" algn="ctr" rotWithShape="0">
                  <a:srgbClr val="000000"/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2" name="슬라이드 번호 개체 틀 2"/>
          <p:cNvSpPr txBox="1">
            <a:spLocks/>
          </p:cNvSpPr>
          <p:nvPr/>
        </p:nvSpPr>
        <p:spPr>
          <a:xfrm>
            <a:off x="6902896" y="6495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12629A-DA35-4216-AA00-2895132A9197}" type="slidenum">
              <a:rPr lang="ko-KR" altLang="en-US" sz="1200" smtClean="0"/>
              <a:pPr algn="r"/>
              <a:t>45</a:t>
            </a:fld>
            <a:endParaRPr lang="en-US" altLang="ko-KR" sz="1200" dirty="0" smtClean="0"/>
          </a:p>
        </p:txBody>
      </p:sp>
      <p:grpSp>
        <p:nvGrpSpPr>
          <p:cNvPr id="17" name="그룹 12"/>
          <p:cNvGrpSpPr/>
          <p:nvPr/>
        </p:nvGrpSpPr>
        <p:grpSpPr>
          <a:xfrm>
            <a:off x="827584" y="1757969"/>
            <a:ext cx="7482364" cy="1887055"/>
            <a:chOff x="827584" y="1757969"/>
            <a:chExt cx="7408281" cy="1887055"/>
          </a:xfrm>
        </p:grpSpPr>
        <p:sp>
          <p:nvSpPr>
            <p:cNvPr id="18" name="모서리가 둥근 직사각형 17"/>
            <p:cNvSpPr/>
            <p:nvPr/>
          </p:nvSpPr>
          <p:spPr bwMode="auto">
            <a:xfrm>
              <a:off x="827584" y="1757969"/>
              <a:ext cx="7200799" cy="1887055"/>
            </a:xfrm>
            <a:prstGeom prst="roundRect">
              <a:avLst/>
            </a:prstGeom>
            <a:solidFill>
              <a:srgbClr val="EEECE1"/>
            </a:solidFill>
            <a:ln w="41275" cap="flat" cmpd="sng" algn="ctr">
              <a:noFill/>
              <a:prstDash val="solid"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맑은 고딕"/>
                <a:cs typeface="+mn-cs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069123" y="1972567"/>
              <a:ext cx="7166742" cy="14311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&lt;</a:t>
              </a:r>
              <a:r>
                <a:rPr kumimoji="1" lang="ko-KR" alt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기업체의 요구조사를 제시한 경우</a:t>
              </a:r>
              <a:r>
                <a:rPr kumimoji="1" lang="en-US" altLang="ko-KR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&gt;</a:t>
              </a:r>
              <a:endParaRPr kumimoji="1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  <a:p>
              <a:pPr fontAlgn="base" latinLnBrk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○ </a:t>
              </a:r>
              <a:r>
                <a:rPr lang="ko-KR" altLang="en-US" sz="1400" dirty="0" err="1" smtClean="0"/>
                <a:t>ㅇㅇ지역</a:t>
              </a:r>
              <a:r>
                <a:rPr lang="en-US" altLang="ko-KR" sz="1400" dirty="0" smtClean="0"/>
                <a:t>, </a:t>
              </a:r>
              <a:r>
                <a:rPr lang="ko-KR" altLang="en-US" sz="1400" dirty="0" err="1" smtClean="0"/>
                <a:t>ㅇㅇㅇ산업계의</a:t>
              </a:r>
              <a:r>
                <a:rPr lang="ko-KR" altLang="en-US" sz="1400" dirty="0" smtClean="0"/>
                <a:t> 기업을 대상으로 능력단위 수요조사 결과</a:t>
              </a:r>
              <a:r>
                <a:rPr lang="en-US" altLang="ko-KR" sz="1400" dirty="0" smtClean="0"/>
                <a:t>,</a:t>
              </a:r>
            </a:p>
            <a:p>
              <a:pPr fontAlgn="base" latinLnBrk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1400" dirty="0" smtClean="0"/>
                <a:t>    “</a:t>
              </a:r>
              <a:r>
                <a:rPr lang="en-US" altLang="ko-KR" sz="1400" dirty="0" err="1" smtClean="0"/>
                <a:t>ooo</a:t>
              </a:r>
              <a:r>
                <a:rPr lang="en-US" altLang="ko-KR" sz="1400" dirty="0" smtClean="0"/>
                <a:t>” </a:t>
              </a:r>
              <a:r>
                <a:rPr lang="ko-KR" altLang="en-US" sz="1400" dirty="0" smtClean="0"/>
                <a:t>능력단위는 수요가 적은 것으로 분석되어 제외하였으며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상위수준 “</a:t>
              </a:r>
              <a:r>
                <a:rPr lang="en-US" altLang="ko-KR" sz="1400" dirty="0" err="1" smtClean="0"/>
                <a:t>ooo</a:t>
              </a:r>
              <a:r>
                <a:rPr lang="en-US" altLang="ko-KR" sz="1400" dirty="0" smtClean="0"/>
                <a:t>” </a:t>
              </a:r>
            </a:p>
            <a:p>
              <a:pPr fontAlgn="base" latinLnBrk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1400" dirty="0" smtClean="0"/>
                <a:t>    </a:t>
              </a:r>
              <a:r>
                <a:rPr lang="ko-KR" altLang="en-US" sz="1400" dirty="0" smtClean="0"/>
                <a:t>능력단위는 수요가 높아 훈련필요성이 높은 것으로 판단하여 추가로 편성함</a:t>
              </a:r>
              <a:endParaRPr kumimoji="1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grpSp>
        <p:nvGrpSpPr>
          <p:cNvPr id="20" name="그룹 11"/>
          <p:cNvGrpSpPr/>
          <p:nvPr/>
        </p:nvGrpSpPr>
        <p:grpSpPr>
          <a:xfrm>
            <a:off x="827584" y="3757672"/>
            <a:ext cx="7270234" cy="1462529"/>
            <a:chOff x="758149" y="2852936"/>
            <a:chExt cx="7270234" cy="1462529"/>
          </a:xfrm>
        </p:grpSpPr>
        <p:sp>
          <p:nvSpPr>
            <p:cNvPr id="21" name="모서리가 둥근 직사각형 20"/>
            <p:cNvSpPr/>
            <p:nvPr/>
          </p:nvSpPr>
          <p:spPr bwMode="auto">
            <a:xfrm>
              <a:off x="758149" y="2852936"/>
              <a:ext cx="7270234" cy="1170424"/>
            </a:xfrm>
            <a:prstGeom prst="roundRect">
              <a:avLst/>
            </a:prstGeom>
            <a:solidFill>
              <a:schemeClr val="bg2"/>
            </a:solidFill>
            <a:ln w="412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l">
                <a:lnSpc>
                  <a:spcPct val="150000"/>
                </a:lnSpc>
              </a:pPr>
              <a:endParaRPr lang="ko-KR" altLang="en-US" sz="1400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046181" y="2884304"/>
              <a:ext cx="6768752" cy="14311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latinLnBrk="1">
                <a:lnSpc>
                  <a:spcPct val="150000"/>
                </a:lnSpc>
              </a:pPr>
              <a:r>
                <a:rPr lang="en-US" altLang="ko-KR" sz="1600" b="1" dirty="0">
                  <a:latin typeface="+mn-ea"/>
                  <a:ea typeface="+mn-ea"/>
                </a:rPr>
                <a:t>&lt;</a:t>
              </a:r>
              <a:r>
                <a:rPr lang="ko-KR" altLang="en-US" sz="1600" b="1" dirty="0">
                  <a:latin typeface="+mn-ea"/>
                  <a:ea typeface="+mn-ea"/>
                </a:rPr>
                <a:t>훈련대상자의 선수능력을 제시한 경우</a:t>
              </a:r>
              <a:r>
                <a:rPr lang="en-US" altLang="ko-KR" sz="1600" b="1" dirty="0">
                  <a:latin typeface="+mn-ea"/>
                  <a:ea typeface="+mn-ea"/>
                </a:rPr>
                <a:t>&gt;</a:t>
              </a:r>
              <a:endParaRPr lang="ko-KR" altLang="en-US" sz="1600" b="1" dirty="0">
                <a:latin typeface="+mn-ea"/>
                <a:ea typeface="+mn-ea"/>
              </a:endParaRPr>
            </a:p>
            <a:p>
              <a:pPr fontAlgn="base">
                <a:lnSpc>
                  <a:spcPct val="150000"/>
                </a:lnSpc>
              </a:pPr>
              <a:r>
                <a:rPr lang="ko-KR" altLang="en-US" sz="1400" dirty="0">
                  <a:latin typeface="+mn-ea"/>
                  <a:ea typeface="+mn-ea"/>
                </a:rPr>
                <a:t>○ </a:t>
              </a:r>
              <a:r>
                <a:rPr lang="ko-KR" altLang="en-US" sz="1400" dirty="0" smtClean="0"/>
                <a:t>신청한 훈련과정은 “</a:t>
              </a:r>
              <a:r>
                <a:rPr lang="en-US" altLang="ko-KR" sz="1400" dirty="0" err="1" smtClean="0"/>
                <a:t>ooo</a:t>
              </a:r>
              <a:r>
                <a:rPr lang="en-US" altLang="ko-KR" sz="1400" dirty="0" smtClean="0"/>
                <a:t>” </a:t>
              </a:r>
              <a:r>
                <a:rPr lang="ko-KR" altLang="en-US" sz="1400" dirty="0" smtClean="0"/>
                <a:t>능력단위를 이수한 훈련생을 훈련대상으로 </a:t>
              </a:r>
              <a:endParaRPr lang="en-US" altLang="ko-KR" sz="1400" dirty="0" smtClean="0"/>
            </a:p>
            <a:p>
              <a:pPr fontAlgn="base">
                <a:lnSpc>
                  <a:spcPct val="150000"/>
                </a:lnSpc>
              </a:pPr>
              <a:r>
                <a:rPr lang="en-US" altLang="ko-KR" sz="1400" dirty="0" smtClean="0"/>
                <a:t>    </a:t>
              </a:r>
              <a:r>
                <a:rPr lang="ko-KR" altLang="en-US" sz="1400" dirty="0" smtClean="0"/>
                <a:t>설정하였으므로 해당 능력단위는 제외하여 편성함</a:t>
              </a:r>
            </a:p>
            <a:p>
              <a:pPr algn="l" latinLnBrk="1">
                <a:lnSpc>
                  <a:spcPct val="150000"/>
                </a:lnSpc>
              </a:pPr>
              <a:endParaRPr lang="ko-KR" altLang="en-US" sz="1400" dirty="0">
                <a:latin typeface="+mn-ea"/>
                <a:ea typeface="+mn-ea"/>
              </a:endParaRPr>
            </a:p>
          </p:txBody>
        </p:sp>
      </p:grpSp>
      <p:grpSp>
        <p:nvGrpSpPr>
          <p:cNvPr id="23" name="그룹 10"/>
          <p:cNvGrpSpPr/>
          <p:nvPr/>
        </p:nvGrpSpPr>
        <p:grpSpPr>
          <a:xfrm>
            <a:off x="827584" y="5013176"/>
            <a:ext cx="7459192" cy="1385984"/>
            <a:chOff x="755576" y="4293095"/>
            <a:chExt cx="7456552" cy="1993417"/>
          </a:xfrm>
        </p:grpSpPr>
        <p:sp>
          <p:nvSpPr>
            <p:cNvPr id="24" name="모서리가 둥근 직사각형 23"/>
            <p:cNvSpPr/>
            <p:nvPr/>
          </p:nvSpPr>
          <p:spPr bwMode="auto">
            <a:xfrm>
              <a:off x="755576" y="4293095"/>
              <a:ext cx="7270234" cy="1993417"/>
            </a:xfrm>
            <a:prstGeom prst="roundRect">
              <a:avLst/>
            </a:prstGeom>
            <a:solidFill>
              <a:schemeClr val="bg2"/>
            </a:solidFill>
            <a:ln w="412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l">
                <a:lnSpc>
                  <a:spcPct val="150000"/>
                </a:lnSpc>
              </a:pPr>
              <a:endParaRPr lang="ko-KR" altLang="en-US" sz="1400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043608" y="4428163"/>
              <a:ext cx="7168520" cy="1593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latinLnBrk="1">
                <a:lnSpc>
                  <a:spcPct val="150000"/>
                </a:lnSpc>
              </a:pPr>
              <a:r>
                <a:rPr lang="en-US" altLang="ko-KR" sz="1600" b="1" dirty="0">
                  <a:latin typeface="+mn-ea"/>
                  <a:ea typeface="+mn-ea"/>
                </a:rPr>
                <a:t>&lt;</a:t>
              </a:r>
              <a:r>
                <a:rPr lang="ko-KR" altLang="en-US" sz="1600" b="1" dirty="0">
                  <a:latin typeface="+mn-ea"/>
                  <a:ea typeface="+mn-ea"/>
                </a:rPr>
                <a:t>인력양성목표를 제시한 경우</a:t>
              </a:r>
              <a:r>
                <a:rPr lang="en-US" altLang="ko-KR" sz="1600" b="1" dirty="0">
                  <a:latin typeface="+mn-ea"/>
                  <a:ea typeface="+mn-ea"/>
                </a:rPr>
                <a:t>&gt;</a:t>
              </a:r>
              <a:endParaRPr lang="ko-KR" altLang="en-US" sz="1600" b="1" dirty="0">
                <a:latin typeface="+mn-ea"/>
                <a:ea typeface="+mn-ea"/>
              </a:endParaRPr>
            </a:p>
            <a:p>
              <a:pPr fontAlgn="base">
                <a:lnSpc>
                  <a:spcPct val="150000"/>
                </a:lnSpc>
              </a:pPr>
              <a:r>
                <a:rPr lang="ko-KR" altLang="en-US" sz="1400" dirty="0">
                  <a:latin typeface="+mn-ea"/>
                  <a:ea typeface="+mn-ea"/>
                </a:rPr>
                <a:t>○ </a:t>
              </a:r>
              <a:r>
                <a:rPr lang="ko-KR" altLang="en-US" sz="1400" dirty="0" smtClean="0"/>
                <a:t>해당 훈련과정은 “</a:t>
              </a:r>
              <a:r>
                <a:rPr lang="en-US" altLang="ko-KR" sz="1400" dirty="0" err="1" smtClean="0"/>
                <a:t>ooo</a:t>
              </a:r>
              <a:r>
                <a:rPr lang="ko-KR" altLang="en-US" sz="1400" dirty="0" smtClean="0"/>
                <a:t>자격증” 취득 훈련과정을 목표로 하고 있어 “</a:t>
              </a:r>
              <a:r>
                <a:rPr lang="en-US" altLang="ko-KR" sz="1400" dirty="0" err="1" smtClean="0"/>
                <a:t>ooo</a:t>
              </a:r>
              <a:r>
                <a:rPr lang="en-US" altLang="ko-KR" sz="1400" dirty="0" smtClean="0"/>
                <a:t>” </a:t>
              </a:r>
              <a:r>
                <a:rPr lang="ko-KR" altLang="en-US" sz="1400" dirty="0" smtClean="0"/>
                <a:t>능력단위는</a:t>
              </a:r>
              <a:endParaRPr lang="en-US" altLang="ko-KR" sz="1400" dirty="0" smtClean="0"/>
            </a:p>
            <a:p>
              <a:pPr fontAlgn="base">
                <a:lnSpc>
                  <a:spcPct val="150000"/>
                </a:lnSpc>
              </a:pPr>
              <a:r>
                <a:rPr lang="en-US" altLang="ko-KR" sz="1400" dirty="0" smtClean="0"/>
                <a:t>   </a:t>
              </a:r>
              <a:r>
                <a:rPr lang="ko-KR" altLang="en-US" sz="1400" dirty="0" smtClean="0"/>
                <a:t> 제외하여 편성하였으며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상위수준 “</a:t>
              </a:r>
              <a:r>
                <a:rPr lang="en-US" altLang="ko-KR" sz="1400" dirty="0" err="1" smtClean="0"/>
                <a:t>ooo</a:t>
              </a:r>
              <a:r>
                <a:rPr lang="en-US" altLang="ko-KR" sz="1400" dirty="0" smtClean="0"/>
                <a:t>” </a:t>
              </a:r>
              <a:r>
                <a:rPr lang="ko-KR" altLang="en-US" sz="1400" dirty="0" smtClean="0"/>
                <a:t>능력단위는 추가하여 편성함</a:t>
              </a:r>
              <a:endParaRPr lang="ko-KR" altLang="en-US" sz="1400" dirty="0"/>
            </a:p>
          </p:txBody>
        </p:sp>
      </p:grp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3975"/>
          <a:stretch>
            <a:fillRect/>
          </a:stretch>
        </p:blipFill>
        <p:spPr bwMode="auto">
          <a:xfrm>
            <a:off x="137985" y="902401"/>
            <a:ext cx="5586143" cy="740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5572132" y="1142984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(</a:t>
            </a:r>
            <a:r>
              <a:rPr lang="ko-KR" altLang="en-US" sz="2000" b="1" dirty="0" smtClean="0"/>
              <a:t>작성 예시</a:t>
            </a:r>
            <a:r>
              <a:rPr lang="en-US" altLang="ko-KR" sz="2000" b="1" dirty="0" smtClean="0"/>
              <a:t>)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7451278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9512" y="116632"/>
            <a:ext cx="7128792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>
              <a:defRPr/>
            </a:pPr>
            <a:r>
              <a:rPr kumimoji="1" lang="ko-KR" altLang="en-US" sz="2500" spc="-46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수준별 훈련과정 편성</a:t>
            </a:r>
            <a:endParaRPr kumimoji="1" lang="ko-KR" altLang="en-US" sz="2500" spc="-46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203200" algn="ctr" rotWithShape="0">
                  <a:srgbClr val="000000"/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2" name="슬라이드 번호 개체 틀 2"/>
          <p:cNvSpPr txBox="1">
            <a:spLocks/>
          </p:cNvSpPr>
          <p:nvPr/>
        </p:nvSpPr>
        <p:spPr>
          <a:xfrm>
            <a:off x="6902896" y="6495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12629A-DA35-4216-AA00-2895132A9197}" type="slidenum">
              <a:rPr lang="ko-KR" altLang="en-US" sz="1200" smtClean="0"/>
              <a:pPr algn="r"/>
              <a:t>46</a:t>
            </a:fld>
            <a:endParaRPr lang="en-US" altLang="ko-KR" sz="1200" dirty="0" smtClean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547"/>
          <a:stretch>
            <a:fillRect/>
          </a:stretch>
        </p:blipFill>
        <p:spPr bwMode="auto">
          <a:xfrm>
            <a:off x="214282" y="1214422"/>
            <a:ext cx="8649646" cy="4793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51278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9512" y="116632"/>
            <a:ext cx="7128792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>
              <a:defRPr/>
            </a:pPr>
            <a:r>
              <a:rPr kumimoji="1" lang="ko-KR" altLang="en-US" sz="2500" spc="-46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수준별 훈련과정 편성</a:t>
            </a:r>
            <a:endParaRPr kumimoji="1" lang="ko-KR" altLang="en-US" sz="2500" spc="-46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203200" algn="ctr" rotWithShape="0">
                  <a:srgbClr val="000000"/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2" name="슬라이드 번호 개체 틀 2"/>
          <p:cNvSpPr txBox="1">
            <a:spLocks/>
          </p:cNvSpPr>
          <p:nvPr/>
        </p:nvSpPr>
        <p:spPr>
          <a:xfrm>
            <a:off x="6902896" y="6495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12629A-DA35-4216-AA00-2895132A9197}" type="slidenum">
              <a:rPr lang="ko-KR" altLang="en-US" sz="1200" smtClean="0"/>
              <a:pPr algn="r"/>
              <a:t>47</a:t>
            </a:fld>
            <a:endParaRPr lang="en-US" altLang="ko-KR" sz="1200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58"/>
          <a:stretch>
            <a:fillRect/>
          </a:stretch>
        </p:blipFill>
        <p:spPr bwMode="auto">
          <a:xfrm>
            <a:off x="142844" y="1396816"/>
            <a:ext cx="8680738" cy="3675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51278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5890" y="1340044"/>
            <a:ext cx="8546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200" dirty="0" smtClean="0">
                <a:gradFill>
                  <a:gsLst>
                    <a:gs pos="45000">
                      <a:srgbClr val="003372"/>
                    </a:gs>
                    <a:gs pos="50000">
                      <a:schemeClr val="tx1"/>
                    </a:gs>
                  </a:gsLst>
                  <a:lin ang="5400000" scaled="0"/>
                </a:gradFill>
                <a:latin typeface="+mn-ea"/>
              </a:rPr>
              <a:t>4. NCS </a:t>
            </a:r>
            <a:r>
              <a:rPr lang="ko-KR" altLang="en-US" sz="4000" b="1" spc="-200" dirty="0" smtClean="0">
                <a:gradFill>
                  <a:gsLst>
                    <a:gs pos="45000">
                      <a:srgbClr val="003372"/>
                    </a:gs>
                    <a:gs pos="50000">
                      <a:schemeClr val="tx1"/>
                    </a:gs>
                  </a:gsLst>
                  <a:lin ang="5400000" scaled="0"/>
                </a:gradFill>
                <a:latin typeface="+mn-ea"/>
              </a:rPr>
              <a:t>기반 훈련과정 개발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486" y="0"/>
            <a:ext cx="4038600" cy="10096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3848" y="3861048"/>
            <a:ext cx="3816424" cy="7200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69864" y="3983169"/>
            <a:ext cx="2649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spc="-200" dirty="0" smtClean="0">
                <a:solidFill>
                  <a:srgbClr val="00699A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+mn-ea"/>
              </a:rPr>
              <a:t>국가직무능력표준</a:t>
            </a:r>
            <a:endParaRPr lang="ko-KR" altLang="en-US" sz="2200" b="1" spc="-200" dirty="0">
              <a:solidFill>
                <a:srgbClr val="00699A"/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  <a:latin typeface="+mn-ea"/>
            </a:endParaRPr>
          </a:p>
        </p:txBody>
      </p:sp>
      <p:pic>
        <p:nvPicPr>
          <p:cNvPr id="8" name="Picture 2" descr="C:\Users\PC\Downloads\signature_image\signature3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42781" y="5662952"/>
            <a:ext cx="2521707" cy="15104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880885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9512" y="188640"/>
            <a:ext cx="4693310" cy="490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>
              <a:defRPr/>
            </a:pPr>
            <a:r>
              <a:rPr kumimoji="1" lang="ko-KR" altLang="en-US" sz="2585" spc="-4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en-US" altLang="ko-KR" sz="2585" spc="-46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NCS</a:t>
            </a:r>
            <a:r>
              <a:rPr kumimoji="1" lang="ko-KR" altLang="en-US" sz="2585" spc="-46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 분류체계</a:t>
            </a:r>
            <a:endParaRPr kumimoji="1" lang="ko-KR" altLang="en-US" sz="2585" spc="-46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203200" algn="ctr" rotWithShape="0">
                  <a:srgbClr val="000000"/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슬라이드 번호 개체 틀 2"/>
          <p:cNvSpPr txBox="1">
            <a:spLocks/>
          </p:cNvSpPr>
          <p:nvPr/>
        </p:nvSpPr>
        <p:spPr>
          <a:xfrm>
            <a:off x="6686872" y="6495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12629A-DA35-4216-AA00-2895132A9197}" type="slidenum">
              <a:rPr lang="ko-KR" altLang="en-US" sz="1200" smtClean="0"/>
              <a:pPr algn="r"/>
              <a:t>5</a:t>
            </a:fld>
            <a:endParaRPr lang="en-US" altLang="ko-KR" sz="1200" dirty="0" smtClean="0"/>
          </a:p>
        </p:txBody>
      </p:sp>
      <p:sp>
        <p:nvSpPr>
          <p:cNvPr id="5" name="슬라이드 번호 개체 틀 2"/>
          <p:cNvSpPr txBox="1">
            <a:spLocks/>
          </p:cNvSpPr>
          <p:nvPr/>
        </p:nvSpPr>
        <p:spPr>
          <a:xfrm>
            <a:off x="6686872" y="6495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12629A-DA35-4216-AA00-2895132A9197}" type="slidenum">
              <a:rPr lang="ko-KR" altLang="en-US" sz="1200" smtClean="0"/>
              <a:pPr algn="r"/>
              <a:t>5</a:t>
            </a:fld>
            <a:endParaRPr lang="en-US" altLang="ko-KR" sz="1200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" t="6655" r="-14" b="65220"/>
          <a:stretch/>
        </p:blipFill>
        <p:spPr bwMode="auto">
          <a:xfrm>
            <a:off x="35496" y="1109132"/>
            <a:ext cx="8892480" cy="1455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16667" y="2995261"/>
            <a:ext cx="8892480" cy="2636912"/>
            <a:chOff x="179512" y="3573016"/>
            <a:chExt cx="8892480" cy="2636912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8692" b="363"/>
            <a:stretch>
              <a:fillRect/>
            </a:stretch>
          </p:blipFill>
          <p:spPr bwMode="auto">
            <a:xfrm>
              <a:off x="179512" y="3573016"/>
              <a:ext cx="8892480" cy="26369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7884368" y="3933056"/>
              <a:ext cx="1008112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/>
                <a:t>(</a:t>
              </a:r>
              <a:r>
                <a:rPr lang="en-US" altLang="ko-KR" sz="1600" b="1" dirty="0" smtClean="0"/>
                <a:t>1,022</a:t>
              </a:r>
              <a:r>
                <a:rPr lang="ko-KR" altLang="en-US" sz="1600" dirty="0" smtClean="0"/>
                <a:t>개</a:t>
              </a:r>
              <a:r>
                <a:rPr lang="en-US" altLang="ko-KR" sz="1600" dirty="0" smtClean="0"/>
                <a:t>)</a:t>
              </a:r>
              <a:endParaRPr lang="ko-KR" altLang="en-US" sz="160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004048" y="3933056"/>
              <a:ext cx="1584176" cy="410562"/>
            </a:xfrm>
            <a:prstGeom prst="rect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>
                  <a:solidFill>
                    <a:schemeClr val="tx1"/>
                  </a:solidFill>
                </a:rPr>
                <a:t>소분류</a:t>
              </a:r>
              <a:r>
                <a:rPr lang="en-US" altLang="ko-KR" sz="1600" b="1" dirty="0" smtClean="0">
                  <a:solidFill>
                    <a:schemeClr val="tx1"/>
                  </a:solidFill>
                </a:rPr>
                <a:t>(253</a:t>
              </a:r>
              <a:r>
                <a:rPr lang="ko-KR" altLang="en-US" sz="1600" b="1" dirty="0" smtClean="0">
                  <a:solidFill>
                    <a:schemeClr val="tx1"/>
                  </a:solidFill>
                </a:rPr>
                <a:t>개</a:t>
              </a:r>
              <a:r>
                <a:rPr lang="en-US" altLang="ko-KR" sz="1600" b="1" dirty="0" smtClean="0">
                  <a:solidFill>
                    <a:schemeClr val="tx1"/>
                  </a:solidFill>
                </a:rPr>
                <a:t>)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059832" y="3954542"/>
              <a:ext cx="1440160" cy="410562"/>
            </a:xfrm>
            <a:prstGeom prst="rect">
              <a:avLst/>
            </a:prstGeom>
            <a:solidFill>
              <a:srgbClr val="FFD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>
                  <a:solidFill>
                    <a:schemeClr val="tx1"/>
                  </a:solidFill>
                </a:rPr>
                <a:t>중분류</a:t>
              </a:r>
              <a:r>
                <a:rPr lang="en-US" altLang="ko-KR" sz="1600" b="1" dirty="0" smtClean="0">
                  <a:solidFill>
                    <a:schemeClr val="tx1"/>
                  </a:solidFill>
                </a:rPr>
                <a:t>(79</a:t>
              </a:r>
              <a:r>
                <a:rPr lang="ko-KR" altLang="en-US" sz="1600" b="1" dirty="0" smtClean="0">
                  <a:solidFill>
                    <a:schemeClr val="tx1"/>
                  </a:solidFill>
                </a:rPr>
                <a:t>개</a:t>
              </a:r>
              <a:r>
                <a:rPr lang="en-US" altLang="ko-KR" sz="1600" b="1" dirty="0" smtClean="0">
                  <a:solidFill>
                    <a:schemeClr val="tx1"/>
                  </a:solidFill>
                </a:rPr>
                <a:t>)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82279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9512" y="188640"/>
            <a:ext cx="4693310" cy="490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>
              <a:defRPr/>
            </a:pPr>
            <a:r>
              <a:rPr kumimoji="1" lang="ko-KR" altLang="en-US" sz="2585" spc="-4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en-US" altLang="ko-KR" sz="2585" spc="-46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NCS</a:t>
            </a:r>
            <a:r>
              <a:rPr kumimoji="1" lang="ko-KR" altLang="en-US" sz="2585" spc="-46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 분류체계</a:t>
            </a:r>
            <a:endParaRPr kumimoji="1" lang="ko-KR" altLang="en-US" sz="2585" b="1" spc="-46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203200" algn="ctr" rotWithShape="0">
                  <a:srgbClr val="000000"/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54792" y="1079364"/>
            <a:ext cx="7833632" cy="2880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직무의 유형</a:t>
            </a:r>
            <a:r>
              <a:rPr lang="en-US" altLang="ko-KR" b="1" dirty="0" smtClean="0">
                <a:solidFill>
                  <a:srgbClr val="FF0000"/>
                </a:solidFill>
              </a:rPr>
              <a:t>(Type)</a:t>
            </a:r>
            <a:r>
              <a:rPr lang="ko-KR" altLang="en-US" b="1" dirty="0" smtClean="0">
                <a:solidFill>
                  <a:schemeClr val="tx1"/>
                </a:solidFill>
              </a:rPr>
              <a:t>을 중심으로 </a:t>
            </a:r>
            <a:r>
              <a:rPr lang="en-US" altLang="ko-KR" b="1" dirty="0" smtClean="0">
                <a:solidFill>
                  <a:schemeClr val="tx1"/>
                </a:solidFill>
              </a:rPr>
              <a:t>NCS</a:t>
            </a:r>
            <a:r>
              <a:rPr lang="ko-KR" altLang="en-US" b="1" dirty="0" smtClean="0">
                <a:solidFill>
                  <a:schemeClr val="tx1"/>
                </a:solidFill>
              </a:rPr>
              <a:t>의 단계적 구성을 나타낸 분류체계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13148"/>
              </p:ext>
            </p:extLst>
          </p:nvPr>
        </p:nvGraphicFramePr>
        <p:xfrm>
          <a:off x="300668" y="2133336"/>
          <a:ext cx="4277661" cy="43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18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18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18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 smtClean="0"/>
                        <a:t>대분류</a:t>
                      </a:r>
                      <a:endParaRPr lang="ko-KR" altLang="en-US" sz="1300" dirty="0"/>
                    </a:p>
                  </a:txBody>
                  <a:tcPr marL="0" marR="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중분류</a:t>
                      </a:r>
                      <a:endParaRPr lang="ko-KR" altLang="en-US" sz="1300" dirty="0"/>
                    </a:p>
                  </a:txBody>
                  <a:tcPr marL="0" marR="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소분류</a:t>
                      </a:r>
                      <a:endParaRPr lang="ko-KR" altLang="en-US" sz="1300" dirty="0"/>
                    </a:p>
                  </a:txBody>
                  <a:tcPr marL="0" marR="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 smtClean="0"/>
                        <a:t>세분류</a:t>
                      </a:r>
                      <a:endParaRPr lang="ko-KR" altLang="en-US" sz="1300" dirty="0"/>
                    </a:p>
                  </a:txBody>
                  <a:tcPr marL="0" marR="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계</a:t>
                      </a:r>
                      <a:endParaRPr lang="ko-KR" altLang="en-US" sz="1400" b="1" dirty="0"/>
                    </a:p>
                  </a:txBody>
                  <a:tcPr marL="0" marR="0" marT="36000" marB="36000">
                    <a:lnL w="12700" cmpd="sng">
                      <a:noFill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B4F3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 smtClean="0"/>
                        <a:t>79</a:t>
                      </a:r>
                      <a:endParaRPr lang="ko-KR" altLang="en-US" sz="1400" b="1" dirty="0"/>
                    </a:p>
                  </a:txBody>
                  <a:tcPr marL="0" marR="144000" marT="36000" marB="36000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B4F3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 smtClean="0"/>
                        <a:t>253</a:t>
                      </a:r>
                      <a:endParaRPr lang="ko-KR" altLang="en-US" sz="1400" b="1" dirty="0"/>
                    </a:p>
                  </a:txBody>
                  <a:tcPr marL="0" marR="144000" marT="36000" marB="36000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B4F3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 smtClean="0"/>
                        <a:t>1,022</a:t>
                      </a:r>
                      <a:endParaRPr lang="ko-KR" altLang="en-US" sz="1400" b="1" dirty="0"/>
                    </a:p>
                  </a:txBody>
                  <a:tcPr marL="0" marR="144000" marT="36000" marB="36000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B4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 smtClean="0"/>
                        <a:t>사업관리</a:t>
                      </a:r>
                      <a:endParaRPr lang="ko-KR" altLang="en-US" sz="1300" b="1" dirty="0"/>
                    </a:p>
                  </a:txBody>
                  <a:tcPr marL="216000" marR="0" marT="36000" marB="36000">
                    <a:lnL w="12700" cmpd="sng">
                      <a:noFill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7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en-US" sz="14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 smtClean="0"/>
                        <a:t>경영</a:t>
                      </a:r>
                      <a:r>
                        <a:rPr lang="ko-KR" altLang="en-US" sz="1300" b="1" dirty="0" smtClean="0">
                          <a:latin typeface="Dinreg"/>
                        </a:rPr>
                        <a:t>∙</a:t>
                      </a:r>
                      <a:r>
                        <a:rPr lang="ko-KR" altLang="en-US" sz="1300" b="1" dirty="0" smtClean="0"/>
                        <a:t>회계</a:t>
                      </a:r>
                      <a:r>
                        <a:rPr lang="ko-KR" altLang="en-US" sz="1300" b="1" dirty="0" smtClean="0">
                          <a:latin typeface="Dinreg"/>
                        </a:rPr>
                        <a:t>∙</a:t>
                      </a:r>
                      <a:r>
                        <a:rPr lang="ko-KR" altLang="en-US" sz="1300" b="1" dirty="0" smtClean="0"/>
                        <a:t>사무</a:t>
                      </a:r>
                      <a:endParaRPr lang="ko-KR" altLang="en-US" sz="1300" b="1" dirty="0"/>
                    </a:p>
                  </a:txBody>
                  <a:tcPr marL="216000" marR="0" marT="36000" marB="36000">
                    <a:lnL w="12700" cmpd="sng">
                      <a:noFill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7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11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27</a:t>
                      </a:r>
                      <a:endParaRPr lang="en-US" sz="14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 smtClean="0"/>
                        <a:t>금융</a:t>
                      </a:r>
                      <a:r>
                        <a:rPr lang="ko-KR" altLang="en-US" sz="1300" b="1" dirty="0" smtClean="0">
                          <a:latin typeface="Dinreg"/>
                        </a:rPr>
                        <a:t>∙보험</a:t>
                      </a:r>
                      <a:endParaRPr lang="ko-KR" altLang="en-US" sz="1300" b="1" dirty="0"/>
                    </a:p>
                  </a:txBody>
                  <a:tcPr marL="216000" marR="0" marT="36000" marB="36000">
                    <a:lnL w="12700" cmpd="sng">
                      <a:noFill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7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36</a:t>
                      </a:r>
                      <a:endParaRPr lang="en-US" sz="14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 smtClean="0"/>
                        <a:t>교육</a:t>
                      </a:r>
                      <a:r>
                        <a:rPr lang="ko-KR" altLang="en-US" sz="1300" b="1" dirty="0" smtClean="0">
                          <a:latin typeface="Dinreg"/>
                        </a:rPr>
                        <a:t>∙자연과학∙사회과학</a:t>
                      </a:r>
                      <a:endParaRPr lang="ko-KR" altLang="en-US" sz="1300" b="1" dirty="0"/>
                    </a:p>
                  </a:txBody>
                  <a:tcPr marL="216000" marR="0" marT="36000" marB="36000">
                    <a:lnL w="12700" cmpd="sng">
                      <a:noFill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7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en-US" sz="14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en-US" sz="14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 smtClean="0"/>
                        <a:t>법률</a:t>
                      </a:r>
                      <a:r>
                        <a:rPr lang="ko-KR" altLang="en-US" sz="1300" b="1" dirty="0" smtClean="0">
                          <a:latin typeface="Dinreg"/>
                        </a:rPr>
                        <a:t>∙경찰∙소방∙교도∙국방</a:t>
                      </a:r>
                      <a:endParaRPr lang="ko-KR" altLang="en-US" sz="1300" b="1" dirty="0"/>
                    </a:p>
                  </a:txBody>
                  <a:tcPr marL="216000" marR="0" marT="36000" marB="36000">
                    <a:lnL w="12700" cmpd="sng">
                      <a:noFill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7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16</a:t>
                      </a:r>
                      <a:endParaRPr lang="en-US" sz="14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 smtClean="0"/>
                        <a:t>보건</a:t>
                      </a:r>
                      <a:r>
                        <a:rPr lang="ko-KR" altLang="en-US" sz="1300" b="1" dirty="0" smtClean="0">
                          <a:latin typeface="Dinreg"/>
                        </a:rPr>
                        <a:t>∙의료</a:t>
                      </a:r>
                      <a:endParaRPr lang="ko-KR" altLang="en-US" sz="1300" b="1" dirty="0"/>
                    </a:p>
                  </a:txBody>
                  <a:tcPr marL="216000" marR="0" marT="36000" marB="36000">
                    <a:lnL w="12700" cmpd="sng">
                      <a:noFill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7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en-US" sz="14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 smtClean="0"/>
                        <a:t>사회복지</a:t>
                      </a:r>
                      <a:endParaRPr lang="ko-KR" altLang="en-US" sz="1300" b="1" dirty="0"/>
                    </a:p>
                  </a:txBody>
                  <a:tcPr marL="216000" marR="0" marT="36000" marB="36000">
                    <a:lnL w="12700" cmpd="sng">
                      <a:noFill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7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17</a:t>
                      </a:r>
                      <a:endParaRPr lang="en-US" sz="14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 smtClean="0"/>
                        <a:t>문화</a:t>
                      </a:r>
                      <a:r>
                        <a:rPr lang="ko-KR" altLang="en-US" sz="1300" b="1" dirty="0" smtClean="0">
                          <a:latin typeface="Dinreg"/>
                        </a:rPr>
                        <a:t>∙예술∙디자인∙방송</a:t>
                      </a:r>
                      <a:endParaRPr lang="ko-KR" altLang="en-US" sz="1300" b="1" dirty="0"/>
                    </a:p>
                  </a:txBody>
                  <a:tcPr marL="216000" marR="0" marT="36000" marB="36000">
                    <a:lnL w="12700" cmpd="sng">
                      <a:noFill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7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en-US" sz="14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61</a:t>
                      </a:r>
                      <a:endParaRPr lang="en-US" sz="14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 smtClean="0"/>
                        <a:t>운전</a:t>
                      </a:r>
                      <a:r>
                        <a:rPr lang="ko-KR" altLang="en-US" sz="1300" b="1" dirty="0" smtClean="0">
                          <a:latin typeface="Dinreg"/>
                        </a:rPr>
                        <a:t>∙운송</a:t>
                      </a:r>
                      <a:endParaRPr lang="ko-KR" altLang="en-US" sz="1300" b="1" dirty="0"/>
                    </a:p>
                  </a:txBody>
                  <a:tcPr marL="216000" marR="0" marT="36000" marB="36000">
                    <a:lnL w="12700" cmpd="sng">
                      <a:noFill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7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en-US" sz="14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31</a:t>
                      </a:r>
                      <a:endParaRPr lang="en-US" sz="14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 smtClean="0"/>
                        <a:t>영업</a:t>
                      </a:r>
                      <a:r>
                        <a:rPr lang="ko-KR" altLang="en-US" sz="1300" b="1" dirty="0" smtClean="0">
                          <a:latin typeface="Dinreg"/>
                        </a:rPr>
                        <a:t>∙판매</a:t>
                      </a:r>
                      <a:endParaRPr lang="ko-KR" altLang="en-US" sz="1300" b="1" dirty="0"/>
                    </a:p>
                  </a:txBody>
                  <a:tcPr marL="216000" marR="0" marT="36000" marB="36000">
                    <a:lnL w="12700" cmpd="sng">
                      <a:noFill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7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en-US" sz="14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18</a:t>
                      </a:r>
                      <a:endParaRPr lang="en-US" sz="14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 smtClean="0"/>
                        <a:t>경비</a:t>
                      </a:r>
                      <a:r>
                        <a:rPr lang="ko-KR" altLang="en-US" sz="1300" b="1" dirty="0" smtClean="0">
                          <a:latin typeface="Dinreg"/>
                        </a:rPr>
                        <a:t>∙청소</a:t>
                      </a:r>
                      <a:endParaRPr lang="ko-KR" altLang="en-US" sz="1300" b="1" dirty="0"/>
                    </a:p>
                  </a:txBody>
                  <a:tcPr marL="216000" marR="0" marT="36000" marB="36000">
                    <a:lnL w="12700" cmpd="sng">
                      <a:noFill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7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 smtClean="0"/>
                        <a:t>이용</a:t>
                      </a:r>
                      <a:r>
                        <a:rPr lang="ko-KR" altLang="en-US" sz="1300" b="1" dirty="0" smtClean="0">
                          <a:latin typeface="Dinreg"/>
                        </a:rPr>
                        <a:t>∙숙박∙여행∙오락∙스포츠</a:t>
                      </a:r>
                      <a:endParaRPr lang="ko-KR" altLang="en-US" sz="1300" b="1" dirty="0"/>
                    </a:p>
                  </a:txBody>
                  <a:tcPr marL="216000" marR="0" marT="36000" marB="36000">
                    <a:lnL w="12700" cmpd="sng">
                      <a:noFill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7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12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46</a:t>
                      </a:r>
                      <a:endParaRPr lang="en-US" sz="14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426445"/>
              </p:ext>
            </p:extLst>
          </p:nvPr>
        </p:nvGraphicFramePr>
        <p:xfrm>
          <a:off x="4937760" y="2133336"/>
          <a:ext cx="3958033" cy="43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2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18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18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18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 smtClean="0"/>
                        <a:t>대분류</a:t>
                      </a:r>
                      <a:endParaRPr lang="ko-KR" altLang="en-US" sz="1300" dirty="0"/>
                    </a:p>
                  </a:txBody>
                  <a:tcPr marL="0" marR="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중분류</a:t>
                      </a:r>
                      <a:endParaRPr lang="ko-KR" altLang="en-US" sz="1300" dirty="0"/>
                    </a:p>
                  </a:txBody>
                  <a:tcPr marL="0" marR="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소분류</a:t>
                      </a:r>
                      <a:endParaRPr lang="ko-KR" altLang="en-US" sz="1300" dirty="0"/>
                    </a:p>
                  </a:txBody>
                  <a:tcPr marL="0" marR="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 smtClean="0"/>
                        <a:t>세분류</a:t>
                      </a:r>
                      <a:endParaRPr lang="ko-KR" altLang="en-US" sz="1300" dirty="0"/>
                    </a:p>
                  </a:txBody>
                  <a:tcPr marL="0" marR="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계</a:t>
                      </a:r>
                      <a:endParaRPr lang="ko-KR" altLang="en-US" sz="1400" b="1" dirty="0"/>
                    </a:p>
                  </a:txBody>
                  <a:tcPr marL="0" marR="0" marT="36000" marB="36000">
                    <a:lnL w="12700" cmpd="sng">
                      <a:noFill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B4F3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 smtClean="0"/>
                        <a:t>79</a:t>
                      </a:r>
                      <a:endParaRPr lang="ko-KR" altLang="en-US" sz="1400" b="1" dirty="0"/>
                    </a:p>
                  </a:txBody>
                  <a:tcPr marL="0" marR="144000" marT="36000" marB="36000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B4F3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 smtClean="0"/>
                        <a:t>253</a:t>
                      </a:r>
                      <a:endParaRPr lang="ko-KR" altLang="en-US" sz="1400" b="1" dirty="0"/>
                    </a:p>
                  </a:txBody>
                  <a:tcPr marL="0" marR="144000" marT="36000" marB="36000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B4F3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 smtClean="0"/>
                        <a:t>1,022</a:t>
                      </a:r>
                      <a:endParaRPr lang="ko-KR" altLang="en-US" sz="1400" b="1" dirty="0"/>
                    </a:p>
                  </a:txBody>
                  <a:tcPr marL="0" marR="144000" marT="36000" marB="36000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B4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 smtClean="0"/>
                        <a:t>음식서비스</a:t>
                      </a:r>
                      <a:endParaRPr lang="ko-KR" altLang="en-US" sz="1300" b="1" dirty="0"/>
                    </a:p>
                  </a:txBody>
                  <a:tcPr marL="216000" marR="0" marT="36000" marB="36000">
                    <a:lnL w="12700" cmpd="sng">
                      <a:noFill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7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en-US" sz="14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 smtClean="0"/>
                        <a:t>건설</a:t>
                      </a:r>
                      <a:endParaRPr lang="ko-KR" altLang="en-US" sz="1300" b="1" dirty="0"/>
                    </a:p>
                  </a:txBody>
                  <a:tcPr marL="216000" marR="0" marT="36000" marB="36000">
                    <a:lnL w="12700" cmpd="sng">
                      <a:noFill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7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27</a:t>
                      </a:r>
                      <a:endParaRPr lang="en-US" sz="14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128</a:t>
                      </a:r>
                      <a:endParaRPr lang="en-US" sz="14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 smtClean="0"/>
                        <a:t>기계</a:t>
                      </a:r>
                      <a:endParaRPr lang="ko-KR" altLang="en-US" sz="1300" b="1" dirty="0"/>
                    </a:p>
                  </a:txBody>
                  <a:tcPr marL="216000" marR="0" marT="36000" marB="36000">
                    <a:lnL w="12700" cmpd="sng">
                      <a:noFill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7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en-US" sz="14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33</a:t>
                      </a:r>
                      <a:endParaRPr lang="en-US" sz="14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134</a:t>
                      </a:r>
                      <a:endParaRPr lang="en-US" sz="14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 smtClean="0"/>
                        <a:t>재료</a:t>
                      </a:r>
                      <a:endParaRPr lang="ko-KR" altLang="en-US" sz="1300" b="1" dirty="0"/>
                    </a:p>
                  </a:txBody>
                  <a:tcPr marL="216000" marR="0" marT="36000" marB="36000">
                    <a:lnL w="12700" cmpd="sng">
                      <a:noFill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7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en-US" sz="14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39</a:t>
                      </a:r>
                      <a:endParaRPr lang="en-US" sz="14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 smtClean="0"/>
                        <a:t>화학</a:t>
                      </a:r>
                      <a:endParaRPr lang="ko-KR" altLang="en-US" sz="1300" b="1" dirty="0"/>
                    </a:p>
                  </a:txBody>
                  <a:tcPr marL="216000" marR="0" marT="36000" marB="36000">
                    <a:lnL w="12700" cmpd="sng">
                      <a:noFill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7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12</a:t>
                      </a:r>
                      <a:endParaRPr lang="en-US" sz="14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40</a:t>
                      </a:r>
                      <a:endParaRPr lang="en-US" sz="14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 smtClean="0"/>
                        <a:t>섬유</a:t>
                      </a:r>
                      <a:r>
                        <a:rPr lang="ko-KR" altLang="en-US" sz="1300" b="1" dirty="0" smtClean="0">
                          <a:latin typeface="Dinreg"/>
                        </a:rPr>
                        <a:t>∙의복</a:t>
                      </a:r>
                      <a:endParaRPr lang="ko-KR" altLang="en-US" sz="1300" b="1" dirty="0"/>
                    </a:p>
                  </a:txBody>
                  <a:tcPr marL="216000" marR="0" marT="36000" marB="36000">
                    <a:lnL w="12700" cmpd="sng">
                      <a:noFill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7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24</a:t>
                      </a:r>
                      <a:endParaRPr lang="en-US" sz="14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 smtClean="0"/>
                        <a:t>전기</a:t>
                      </a:r>
                      <a:r>
                        <a:rPr lang="ko-KR" altLang="en-US" sz="1300" b="1" dirty="0" smtClean="0">
                          <a:latin typeface="Dinreg"/>
                        </a:rPr>
                        <a:t>∙전자</a:t>
                      </a:r>
                      <a:endParaRPr lang="ko-KR" altLang="en-US" sz="1300" b="1" dirty="0"/>
                    </a:p>
                  </a:txBody>
                  <a:tcPr marL="216000" marR="0" marT="36000" marB="36000">
                    <a:lnL w="12700" cmpd="sng">
                      <a:noFill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7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33</a:t>
                      </a:r>
                      <a:endParaRPr lang="en-US" sz="14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103</a:t>
                      </a:r>
                      <a:endParaRPr lang="en-US" sz="14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 smtClean="0"/>
                        <a:t>정보통신</a:t>
                      </a:r>
                      <a:endParaRPr lang="ko-KR" altLang="en-US" sz="1300" b="1" dirty="0"/>
                    </a:p>
                  </a:txBody>
                  <a:tcPr marL="216000" marR="0" marT="36000" marB="36000">
                    <a:lnL w="12700" cmpd="sng">
                      <a:noFill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7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15</a:t>
                      </a:r>
                      <a:endParaRPr lang="en-US" sz="14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88</a:t>
                      </a:r>
                      <a:endParaRPr lang="en-US" sz="14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 smtClean="0"/>
                        <a:t>식품가공</a:t>
                      </a:r>
                      <a:endParaRPr lang="ko-KR" altLang="en-US" sz="1300" b="1" dirty="0"/>
                    </a:p>
                  </a:txBody>
                  <a:tcPr marL="216000" marR="0" marT="36000" marB="36000">
                    <a:lnL w="12700" cmpd="sng">
                      <a:noFill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7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21</a:t>
                      </a:r>
                      <a:endParaRPr lang="en-US" sz="14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 smtClean="0"/>
                        <a:t>인쇄</a:t>
                      </a:r>
                      <a:r>
                        <a:rPr lang="ko-KR" altLang="en-US" sz="1300" b="1" dirty="0" smtClean="0">
                          <a:latin typeface="Dinreg"/>
                        </a:rPr>
                        <a:t>∙목재∙가구∙공예</a:t>
                      </a:r>
                      <a:endParaRPr lang="ko-KR" altLang="en-US" sz="1300" b="1" dirty="0"/>
                    </a:p>
                  </a:txBody>
                  <a:tcPr marL="216000" marR="0" marT="36000" marB="36000">
                    <a:lnL w="12700" cmpd="sng">
                      <a:noFill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7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25</a:t>
                      </a:r>
                      <a:endParaRPr lang="en-US" sz="14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 smtClean="0"/>
                        <a:t>환경</a:t>
                      </a:r>
                      <a:r>
                        <a:rPr lang="ko-KR" altLang="en-US" sz="1300" b="1" dirty="0" smtClean="0">
                          <a:latin typeface="Dinreg"/>
                        </a:rPr>
                        <a:t>∙에너지∙안전</a:t>
                      </a:r>
                      <a:endParaRPr lang="ko-KR" altLang="en-US" sz="1300" b="1" dirty="0"/>
                    </a:p>
                  </a:txBody>
                  <a:tcPr marL="216000" marR="0" marT="36000" marB="36000">
                    <a:lnL w="12700" cmpd="sng">
                      <a:noFill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7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18</a:t>
                      </a:r>
                      <a:endParaRPr lang="en-US" sz="14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55</a:t>
                      </a:r>
                      <a:endParaRPr lang="en-US" sz="14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 smtClean="0"/>
                        <a:t>농림어업</a:t>
                      </a:r>
                      <a:endParaRPr lang="ko-KR" altLang="en-US" sz="1300" b="1" dirty="0"/>
                    </a:p>
                  </a:txBody>
                  <a:tcPr marL="216000" marR="0" marT="36000" marB="36000">
                    <a:lnL w="12700" cmpd="sng">
                      <a:noFill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7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12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668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52</a:t>
                      </a:r>
                      <a:endParaRPr lang="en-US" sz="14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4" name="타원 13"/>
          <p:cNvSpPr/>
          <p:nvPr/>
        </p:nvSpPr>
        <p:spPr>
          <a:xfrm>
            <a:off x="182880" y="2810196"/>
            <a:ext cx="228600" cy="228600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0000">
                <a:schemeClr val="bg1"/>
              </a:gs>
            </a:gsLst>
            <a:lin ang="5400000" scaled="0"/>
          </a:gradFill>
          <a:ln w="12700">
            <a:solidFill>
              <a:srgbClr val="3768C9"/>
            </a:solidFill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smtClean="0">
                <a:solidFill>
                  <a:srgbClr val="002060"/>
                </a:solidFill>
              </a:rPr>
              <a:t>1</a:t>
            </a:r>
            <a:endParaRPr lang="ko-KR" altLang="en-US" sz="1200" b="1" dirty="0">
              <a:solidFill>
                <a:srgbClr val="00206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82880" y="3118196"/>
            <a:ext cx="228600" cy="228600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0000">
                <a:schemeClr val="bg1"/>
              </a:gs>
            </a:gsLst>
            <a:lin ang="5400000" scaled="0"/>
          </a:gradFill>
          <a:ln w="12700">
            <a:solidFill>
              <a:srgbClr val="3768C9"/>
            </a:solidFill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 smtClean="0">
                <a:solidFill>
                  <a:srgbClr val="002060"/>
                </a:solidFill>
              </a:rPr>
              <a:t>2</a:t>
            </a:r>
            <a:endParaRPr lang="ko-KR" altLang="en-US" sz="1200" b="1" dirty="0">
              <a:solidFill>
                <a:srgbClr val="00206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82880" y="3429852"/>
            <a:ext cx="228600" cy="228600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0000">
                <a:schemeClr val="bg1"/>
              </a:gs>
            </a:gsLst>
            <a:lin ang="5400000" scaled="0"/>
          </a:gradFill>
          <a:ln w="12700">
            <a:solidFill>
              <a:srgbClr val="3768C9"/>
            </a:solidFill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 smtClean="0">
                <a:solidFill>
                  <a:srgbClr val="002060"/>
                </a:solidFill>
              </a:rPr>
              <a:t>3</a:t>
            </a:r>
            <a:endParaRPr lang="ko-KR" altLang="en-US" sz="1200" b="1" dirty="0">
              <a:solidFill>
                <a:srgbClr val="002060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82880" y="3728436"/>
            <a:ext cx="228600" cy="228600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0000">
                <a:schemeClr val="bg1"/>
              </a:gs>
            </a:gsLst>
            <a:lin ang="5400000" scaled="0"/>
          </a:gradFill>
          <a:ln w="12700">
            <a:solidFill>
              <a:srgbClr val="3768C9"/>
            </a:solidFill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 smtClean="0">
                <a:solidFill>
                  <a:srgbClr val="002060"/>
                </a:solidFill>
              </a:rPr>
              <a:t>4</a:t>
            </a:r>
            <a:endParaRPr lang="ko-KR" altLang="en-US" sz="1200" b="1" dirty="0">
              <a:solidFill>
                <a:srgbClr val="00206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82880" y="4038967"/>
            <a:ext cx="228600" cy="228600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0000">
                <a:schemeClr val="bg1"/>
              </a:gs>
            </a:gsLst>
            <a:lin ang="5400000" scaled="0"/>
          </a:gradFill>
          <a:ln w="12700">
            <a:solidFill>
              <a:srgbClr val="3768C9"/>
            </a:solidFill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smtClean="0">
                <a:solidFill>
                  <a:srgbClr val="002060"/>
                </a:solidFill>
              </a:rPr>
              <a:t>5</a:t>
            </a:r>
            <a:endParaRPr lang="ko-KR" altLang="en-US" sz="1200" b="1" dirty="0">
              <a:solidFill>
                <a:srgbClr val="002060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82880" y="4335319"/>
            <a:ext cx="228600" cy="228600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0000">
                <a:schemeClr val="bg1"/>
              </a:gs>
            </a:gsLst>
            <a:lin ang="5400000" scaled="0"/>
          </a:gradFill>
          <a:ln w="12700">
            <a:solidFill>
              <a:srgbClr val="3768C9"/>
            </a:solidFill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 smtClean="0">
                <a:solidFill>
                  <a:srgbClr val="002060"/>
                </a:solidFill>
              </a:rPr>
              <a:t>6</a:t>
            </a:r>
            <a:endParaRPr lang="ko-KR" altLang="en-US" sz="1200" b="1" dirty="0">
              <a:solidFill>
                <a:srgbClr val="002060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82880" y="4646975"/>
            <a:ext cx="228600" cy="228600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0000">
                <a:schemeClr val="bg1"/>
              </a:gs>
            </a:gsLst>
            <a:lin ang="5400000" scaled="0"/>
          </a:gradFill>
          <a:ln w="12700">
            <a:solidFill>
              <a:srgbClr val="3768C9"/>
            </a:solidFill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 smtClean="0">
                <a:solidFill>
                  <a:srgbClr val="002060"/>
                </a:solidFill>
              </a:rPr>
              <a:t>7</a:t>
            </a:r>
            <a:endParaRPr lang="ko-KR" altLang="en-US" sz="1200" b="1" dirty="0">
              <a:solidFill>
                <a:srgbClr val="002060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82880" y="4963031"/>
            <a:ext cx="228600" cy="228600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0000">
                <a:schemeClr val="bg1"/>
              </a:gs>
            </a:gsLst>
            <a:lin ang="5400000" scaled="0"/>
          </a:gradFill>
          <a:ln w="12700">
            <a:solidFill>
              <a:srgbClr val="3768C9"/>
            </a:solidFill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 smtClean="0">
                <a:solidFill>
                  <a:srgbClr val="002060"/>
                </a:solidFill>
              </a:rPr>
              <a:t>8</a:t>
            </a:r>
            <a:endParaRPr lang="ko-KR" altLang="en-US" sz="1200" b="1" dirty="0">
              <a:solidFill>
                <a:srgbClr val="002060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82880" y="5268273"/>
            <a:ext cx="228600" cy="228600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0000">
                <a:schemeClr val="bg1"/>
              </a:gs>
            </a:gsLst>
            <a:lin ang="5400000" scaled="0"/>
          </a:gradFill>
          <a:ln w="12700">
            <a:solidFill>
              <a:srgbClr val="3768C9"/>
            </a:solidFill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 smtClean="0">
                <a:solidFill>
                  <a:srgbClr val="002060"/>
                </a:solidFill>
              </a:rPr>
              <a:t>9</a:t>
            </a:r>
            <a:endParaRPr lang="ko-KR" altLang="en-US" sz="1200" b="1" dirty="0">
              <a:solidFill>
                <a:srgbClr val="00206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82880" y="5564625"/>
            <a:ext cx="228600" cy="228600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0000">
                <a:schemeClr val="bg1"/>
              </a:gs>
            </a:gsLst>
            <a:lin ang="5400000" scaled="0"/>
          </a:gradFill>
          <a:ln w="12700">
            <a:solidFill>
              <a:srgbClr val="3768C9"/>
            </a:solidFill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 smtClean="0">
                <a:solidFill>
                  <a:srgbClr val="002060"/>
                </a:solidFill>
              </a:rPr>
              <a:t>10</a:t>
            </a:r>
            <a:endParaRPr lang="ko-KR" altLang="en-US" sz="1200" b="1" dirty="0">
              <a:solidFill>
                <a:srgbClr val="00206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82880" y="5876281"/>
            <a:ext cx="228600" cy="228600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0000">
                <a:schemeClr val="bg1"/>
              </a:gs>
            </a:gsLst>
            <a:lin ang="5400000" scaled="0"/>
          </a:gradFill>
          <a:ln w="12700">
            <a:solidFill>
              <a:srgbClr val="3768C9"/>
            </a:solidFill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 smtClean="0">
                <a:solidFill>
                  <a:srgbClr val="002060"/>
                </a:solidFill>
              </a:rPr>
              <a:t>11</a:t>
            </a:r>
            <a:endParaRPr lang="ko-KR" altLang="en-US" sz="1200" b="1" dirty="0">
              <a:solidFill>
                <a:srgbClr val="002060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82880" y="6174865"/>
            <a:ext cx="228600" cy="228600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0000">
                <a:schemeClr val="bg1"/>
              </a:gs>
            </a:gsLst>
            <a:lin ang="5400000" scaled="0"/>
          </a:gradFill>
          <a:ln w="12700">
            <a:solidFill>
              <a:srgbClr val="3768C9"/>
            </a:solidFill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 smtClean="0">
                <a:solidFill>
                  <a:srgbClr val="002060"/>
                </a:solidFill>
              </a:rPr>
              <a:t>12</a:t>
            </a:r>
            <a:endParaRPr lang="ko-KR" altLang="en-US" sz="1200" b="1" dirty="0">
              <a:solidFill>
                <a:srgbClr val="00206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821574" y="2810196"/>
            <a:ext cx="228600" cy="228600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0000">
                <a:schemeClr val="bg1"/>
              </a:gs>
            </a:gsLst>
            <a:lin ang="5400000" scaled="0"/>
          </a:gradFill>
          <a:ln w="12700">
            <a:solidFill>
              <a:srgbClr val="3768C9"/>
            </a:solidFill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 smtClean="0">
                <a:solidFill>
                  <a:srgbClr val="002060"/>
                </a:solidFill>
              </a:rPr>
              <a:t>13</a:t>
            </a:r>
            <a:endParaRPr lang="ko-KR" altLang="en-US" sz="1200" b="1" dirty="0">
              <a:solidFill>
                <a:srgbClr val="00206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821574" y="3118196"/>
            <a:ext cx="228600" cy="228600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0000">
                <a:schemeClr val="bg1"/>
              </a:gs>
            </a:gsLst>
            <a:lin ang="5400000" scaled="0"/>
          </a:gradFill>
          <a:ln w="12700">
            <a:solidFill>
              <a:srgbClr val="3768C9"/>
            </a:solidFill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 smtClean="0">
                <a:solidFill>
                  <a:srgbClr val="002060"/>
                </a:solidFill>
              </a:rPr>
              <a:t>14</a:t>
            </a:r>
            <a:endParaRPr lang="ko-KR" altLang="en-US" sz="1200" b="1" dirty="0">
              <a:solidFill>
                <a:srgbClr val="002060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821574" y="3429852"/>
            <a:ext cx="228600" cy="228600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0000">
                <a:schemeClr val="bg1"/>
              </a:gs>
            </a:gsLst>
            <a:lin ang="5400000" scaled="0"/>
          </a:gradFill>
          <a:ln w="12700">
            <a:solidFill>
              <a:srgbClr val="3768C9"/>
            </a:solidFill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 smtClean="0">
                <a:solidFill>
                  <a:srgbClr val="002060"/>
                </a:solidFill>
              </a:rPr>
              <a:t>15</a:t>
            </a:r>
            <a:endParaRPr lang="ko-KR" altLang="en-US" sz="1200" b="1" dirty="0">
              <a:solidFill>
                <a:srgbClr val="00206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821574" y="3728436"/>
            <a:ext cx="228600" cy="228600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0000">
                <a:schemeClr val="bg1"/>
              </a:gs>
            </a:gsLst>
            <a:lin ang="5400000" scaled="0"/>
          </a:gradFill>
          <a:ln w="12700">
            <a:solidFill>
              <a:srgbClr val="3768C9"/>
            </a:solidFill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 smtClean="0">
                <a:solidFill>
                  <a:srgbClr val="002060"/>
                </a:solidFill>
              </a:rPr>
              <a:t>16</a:t>
            </a:r>
            <a:endParaRPr lang="ko-KR" altLang="en-US" sz="1200" b="1" dirty="0">
              <a:solidFill>
                <a:srgbClr val="002060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821574" y="4038967"/>
            <a:ext cx="228600" cy="228600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0000">
                <a:schemeClr val="bg1"/>
              </a:gs>
            </a:gsLst>
            <a:lin ang="5400000" scaled="0"/>
          </a:gradFill>
          <a:ln w="12700">
            <a:solidFill>
              <a:srgbClr val="3768C9"/>
            </a:solidFill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 smtClean="0">
                <a:solidFill>
                  <a:srgbClr val="002060"/>
                </a:solidFill>
              </a:rPr>
              <a:t>17</a:t>
            </a:r>
            <a:endParaRPr lang="ko-KR" altLang="en-US" sz="1200" b="1" dirty="0">
              <a:solidFill>
                <a:srgbClr val="002060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821574" y="4335319"/>
            <a:ext cx="228600" cy="228600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0000">
                <a:schemeClr val="bg1"/>
              </a:gs>
            </a:gsLst>
            <a:lin ang="5400000" scaled="0"/>
          </a:gradFill>
          <a:ln w="12700">
            <a:solidFill>
              <a:srgbClr val="3768C9"/>
            </a:solidFill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 smtClean="0">
                <a:solidFill>
                  <a:srgbClr val="002060"/>
                </a:solidFill>
              </a:rPr>
              <a:t>18</a:t>
            </a:r>
            <a:endParaRPr lang="ko-KR" altLang="en-US" sz="1200" b="1" dirty="0">
              <a:solidFill>
                <a:srgbClr val="00206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821574" y="4646975"/>
            <a:ext cx="228600" cy="228600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0000">
                <a:schemeClr val="bg1"/>
              </a:gs>
            </a:gsLst>
            <a:lin ang="5400000" scaled="0"/>
          </a:gradFill>
          <a:ln w="12700">
            <a:solidFill>
              <a:srgbClr val="3768C9"/>
            </a:solidFill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 smtClean="0">
                <a:solidFill>
                  <a:srgbClr val="002060"/>
                </a:solidFill>
              </a:rPr>
              <a:t>19</a:t>
            </a:r>
            <a:endParaRPr lang="ko-KR" altLang="en-US" sz="1200" b="1" dirty="0">
              <a:solidFill>
                <a:srgbClr val="002060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821574" y="4963031"/>
            <a:ext cx="228600" cy="228600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0000">
                <a:schemeClr val="bg1"/>
              </a:gs>
            </a:gsLst>
            <a:lin ang="5400000" scaled="0"/>
          </a:gradFill>
          <a:ln w="12700">
            <a:solidFill>
              <a:srgbClr val="3768C9"/>
            </a:solidFill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 smtClean="0">
                <a:solidFill>
                  <a:srgbClr val="002060"/>
                </a:solidFill>
              </a:rPr>
              <a:t>20</a:t>
            </a:r>
            <a:endParaRPr lang="ko-KR" altLang="en-US" sz="1200" b="1" dirty="0">
              <a:solidFill>
                <a:srgbClr val="002060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821574" y="5268273"/>
            <a:ext cx="228600" cy="228600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0000">
                <a:schemeClr val="bg1"/>
              </a:gs>
            </a:gsLst>
            <a:lin ang="5400000" scaled="0"/>
          </a:gradFill>
          <a:ln w="12700">
            <a:solidFill>
              <a:srgbClr val="3768C9"/>
            </a:solidFill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 smtClean="0">
                <a:solidFill>
                  <a:srgbClr val="002060"/>
                </a:solidFill>
              </a:rPr>
              <a:t>21</a:t>
            </a:r>
            <a:endParaRPr lang="ko-KR" altLang="en-US" sz="1200" b="1" dirty="0">
              <a:solidFill>
                <a:srgbClr val="002060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4821574" y="5564625"/>
            <a:ext cx="228600" cy="228600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0000">
                <a:schemeClr val="bg1"/>
              </a:gs>
            </a:gsLst>
            <a:lin ang="5400000" scaled="0"/>
          </a:gradFill>
          <a:ln w="12700">
            <a:solidFill>
              <a:srgbClr val="3768C9"/>
            </a:solidFill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 smtClean="0">
                <a:solidFill>
                  <a:srgbClr val="002060"/>
                </a:solidFill>
              </a:rPr>
              <a:t>22</a:t>
            </a:r>
            <a:endParaRPr lang="ko-KR" altLang="en-US" sz="1200" b="1" dirty="0">
              <a:solidFill>
                <a:srgbClr val="00206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4821574" y="5876281"/>
            <a:ext cx="228600" cy="228600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0000">
                <a:schemeClr val="bg1"/>
              </a:gs>
            </a:gsLst>
            <a:lin ang="5400000" scaled="0"/>
          </a:gradFill>
          <a:ln w="12700">
            <a:solidFill>
              <a:srgbClr val="3768C9"/>
            </a:solidFill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 smtClean="0">
                <a:solidFill>
                  <a:srgbClr val="002060"/>
                </a:solidFill>
              </a:rPr>
              <a:t>23</a:t>
            </a:r>
            <a:endParaRPr lang="ko-KR" altLang="en-US" sz="1200" b="1" dirty="0">
              <a:solidFill>
                <a:srgbClr val="002060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4821574" y="6174865"/>
            <a:ext cx="228600" cy="228600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0000">
                <a:schemeClr val="bg1"/>
              </a:gs>
            </a:gsLst>
            <a:lin ang="5400000" scaled="0"/>
          </a:gradFill>
          <a:ln w="12700">
            <a:solidFill>
              <a:srgbClr val="3768C9"/>
            </a:solidFill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 smtClean="0">
                <a:solidFill>
                  <a:srgbClr val="002060"/>
                </a:solidFill>
              </a:rPr>
              <a:t>24</a:t>
            </a:r>
            <a:endParaRPr lang="ko-KR" altLang="en-US" sz="1200" b="1" dirty="0">
              <a:solidFill>
                <a:srgbClr val="002060"/>
              </a:solidFill>
            </a:endParaRPr>
          </a:p>
        </p:txBody>
      </p:sp>
      <p:pic>
        <p:nvPicPr>
          <p:cNvPr id="38" name="Picture 3" descr="E:\E Data\디자인턴\제작\2013\1월\한국산업기술진흥원\img\01.png"/>
          <p:cNvPicPr>
            <a:picLocks noChangeAspect="1" noChangeArrowheads="1"/>
          </p:cNvPicPr>
          <p:nvPr/>
        </p:nvPicPr>
        <p:blipFill>
          <a:blip r:embed="rId4" cstate="print">
            <a:grayscl/>
            <a:lum contrast="20000"/>
          </a:blip>
          <a:srcRect/>
          <a:stretch>
            <a:fillRect/>
          </a:stretch>
        </p:blipFill>
        <p:spPr bwMode="auto">
          <a:xfrm>
            <a:off x="637587" y="1414642"/>
            <a:ext cx="262005" cy="304388"/>
          </a:xfrm>
          <a:prstGeom prst="rect">
            <a:avLst/>
          </a:prstGeom>
          <a:noFill/>
        </p:spPr>
      </p:pic>
      <p:sp>
        <p:nvSpPr>
          <p:cNvPr id="39" name="TextBox 38"/>
          <p:cNvSpPr txBox="1"/>
          <p:nvPr/>
        </p:nvSpPr>
        <p:spPr>
          <a:xfrm>
            <a:off x="847016" y="1363182"/>
            <a:ext cx="7996316" cy="40963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ts val="2500"/>
              </a:lnSpc>
            </a:pPr>
            <a:r>
              <a:rPr lang="ko-KR" altLang="en-US" sz="1600" b="1" dirty="0" err="1" smtClean="0">
                <a:latin typeface="+mn-ea"/>
              </a:rPr>
              <a:t>대분류</a:t>
            </a:r>
            <a:r>
              <a:rPr lang="ko-KR" altLang="en-US" sz="1600" b="1" dirty="0" smtClean="0">
                <a:latin typeface="+mn-ea"/>
              </a:rPr>
              <a:t> </a:t>
            </a:r>
            <a:r>
              <a:rPr lang="en-US" altLang="ko-KR" sz="1600" b="1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24</a:t>
            </a:r>
            <a:r>
              <a:rPr lang="ko-KR" altLang="en-US" sz="1600" b="1" dirty="0" smtClean="0">
                <a:latin typeface="+mn-ea"/>
              </a:rPr>
              <a:t>개 </a:t>
            </a:r>
            <a:r>
              <a:rPr lang="en-US" altLang="ko-KR" sz="1600" b="1" dirty="0" smtClean="0">
                <a:latin typeface="+mn-ea"/>
              </a:rPr>
              <a:t>→ </a:t>
            </a:r>
            <a:r>
              <a:rPr lang="ko-KR" altLang="en-US" sz="1600" b="1" dirty="0" smtClean="0">
                <a:latin typeface="+mn-ea"/>
              </a:rPr>
              <a:t>중분류 </a:t>
            </a:r>
            <a:r>
              <a:rPr lang="en-US" altLang="ko-KR" sz="1600" b="1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79</a:t>
            </a:r>
            <a:r>
              <a:rPr lang="ko-KR" altLang="en-US" sz="1600" b="1" dirty="0" smtClean="0">
                <a:latin typeface="+mn-ea"/>
              </a:rPr>
              <a:t>개</a:t>
            </a:r>
            <a:r>
              <a:rPr lang="en-US" altLang="ko-KR" sz="1600" b="1" dirty="0">
                <a:latin typeface="+mn-ea"/>
              </a:rPr>
              <a:t> → </a:t>
            </a:r>
            <a:r>
              <a:rPr lang="ko-KR" altLang="en-US" sz="1600" b="1" dirty="0" smtClean="0">
                <a:latin typeface="+mn-ea"/>
              </a:rPr>
              <a:t>소분류 </a:t>
            </a:r>
            <a:r>
              <a:rPr lang="en-US" altLang="ko-KR" sz="1600" b="1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253</a:t>
            </a:r>
            <a:r>
              <a:rPr lang="ko-KR" altLang="en-US" sz="1600" b="1" dirty="0" smtClean="0">
                <a:latin typeface="+mn-ea"/>
              </a:rPr>
              <a:t>개</a:t>
            </a:r>
            <a:r>
              <a:rPr lang="en-US" altLang="ko-KR" sz="1600" b="1" dirty="0">
                <a:latin typeface="+mn-ea"/>
              </a:rPr>
              <a:t> → </a:t>
            </a:r>
            <a:r>
              <a:rPr lang="ko-KR" altLang="en-US" sz="1600" b="1" dirty="0" err="1" smtClean="0">
                <a:latin typeface="+mn-ea"/>
              </a:rPr>
              <a:t>세분류</a:t>
            </a:r>
            <a:r>
              <a:rPr lang="ko-KR" altLang="en-US" sz="1600" b="1" dirty="0" smtClean="0">
                <a:latin typeface="+mn-ea"/>
              </a:rPr>
              <a:t> </a:t>
            </a:r>
            <a:r>
              <a:rPr lang="en-US" altLang="ko-KR" sz="1600" b="1" dirty="0" smtClean="0">
                <a:solidFill>
                  <a:srgbClr val="FF0000"/>
                </a:solidFill>
                <a:latin typeface="+mn-ea"/>
              </a:rPr>
              <a:t>1,022</a:t>
            </a:r>
            <a:r>
              <a:rPr lang="ko-KR" altLang="en-US" sz="1600" b="1" dirty="0" smtClean="0">
                <a:latin typeface="+mn-ea"/>
              </a:rPr>
              <a:t>개로 구성</a:t>
            </a:r>
            <a:endParaRPr lang="en-US" altLang="ko-KR" sz="1600" b="1" dirty="0" smtClean="0">
              <a:latin typeface="+mn-ea"/>
            </a:endParaRPr>
          </a:p>
          <a:p>
            <a:pPr>
              <a:lnSpc>
                <a:spcPts val="2500"/>
              </a:lnSpc>
            </a:pPr>
            <a:r>
              <a:rPr lang="en-US" altLang="ko-KR" sz="1600" b="1" dirty="0" smtClean="0">
                <a:solidFill>
                  <a:srgbClr val="FF0000"/>
                </a:solidFill>
                <a:latin typeface="+mn-ea"/>
              </a:rPr>
              <a:t>12,675</a:t>
            </a:r>
            <a:r>
              <a:rPr lang="ko-KR" altLang="en-US" sz="1600" b="1" dirty="0" smtClean="0">
                <a:latin typeface="+mn-ea"/>
              </a:rPr>
              <a:t>개 </a:t>
            </a:r>
            <a:r>
              <a:rPr lang="ko-KR" altLang="en-US" sz="1600" b="1" dirty="0" err="1" smtClean="0">
                <a:latin typeface="+mn-ea"/>
              </a:rPr>
              <a:t>능력단위</a:t>
            </a:r>
            <a:r>
              <a:rPr lang="ko-KR" altLang="en-US" sz="1600" b="1" dirty="0" smtClean="0">
                <a:latin typeface="+mn-ea"/>
              </a:rPr>
              <a:t> 개발완료</a:t>
            </a:r>
            <a:r>
              <a:rPr lang="en-US" altLang="ko-KR" sz="1600" b="1" dirty="0" smtClean="0">
                <a:latin typeface="+mn-ea"/>
              </a:rPr>
              <a:t>(’20.6 </a:t>
            </a:r>
            <a:r>
              <a:rPr lang="ko-KR" altLang="en-US" sz="1600" b="1" dirty="0" smtClean="0">
                <a:latin typeface="+mn-ea"/>
              </a:rPr>
              <a:t>기준</a:t>
            </a:r>
            <a:r>
              <a:rPr lang="en-US" altLang="ko-KR" sz="1600" b="1" dirty="0" smtClean="0">
                <a:latin typeface="+mn-ea"/>
              </a:rPr>
              <a:t>)</a:t>
            </a:r>
            <a:endParaRPr lang="ko-KR" altLang="en-US" sz="1600" b="1" dirty="0" smtClean="0">
              <a:latin typeface="+mn-ea"/>
            </a:endParaRPr>
          </a:p>
        </p:txBody>
      </p:sp>
      <p:sp>
        <p:nvSpPr>
          <p:cNvPr id="40" name="슬라이드 번호 개체 틀 2"/>
          <p:cNvSpPr txBox="1">
            <a:spLocks/>
          </p:cNvSpPr>
          <p:nvPr/>
        </p:nvSpPr>
        <p:spPr>
          <a:xfrm>
            <a:off x="6902896" y="6495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12629A-DA35-4216-AA00-2895132A9197}" type="slidenum">
              <a:rPr lang="ko-KR" altLang="en-US" sz="1200" smtClean="0"/>
              <a:pPr algn="r"/>
              <a:t>6</a:t>
            </a:fld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813572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9512" y="188640"/>
            <a:ext cx="4693310" cy="490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>
              <a:defRPr/>
            </a:pPr>
            <a:r>
              <a:rPr kumimoji="1" lang="ko-KR" altLang="en-US" sz="2585" spc="-4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en-US" altLang="ko-KR" sz="2585" spc="-4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NCS</a:t>
            </a:r>
            <a:r>
              <a:rPr kumimoji="1" lang="ko-KR" altLang="en-US" sz="2585" spc="-4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2585" spc="-46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수준체계</a:t>
            </a:r>
            <a:endParaRPr kumimoji="1" lang="ko-KR" altLang="en-US" sz="2585" b="1" spc="-46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203200" algn="ctr" rotWithShape="0">
                  <a:srgbClr val="000000"/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0" name="슬라이드 번호 개체 틀 2"/>
          <p:cNvSpPr txBox="1">
            <a:spLocks/>
          </p:cNvSpPr>
          <p:nvPr/>
        </p:nvSpPr>
        <p:spPr>
          <a:xfrm>
            <a:off x="6902896" y="6495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12629A-DA35-4216-AA00-2895132A9197}" type="slidenum">
              <a:rPr lang="ko-KR" altLang="en-US" sz="1200" smtClean="0"/>
              <a:pPr algn="r"/>
              <a:t>7</a:t>
            </a:fld>
            <a:endParaRPr lang="en-US" altLang="ko-KR" sz="1200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79880"/>
              </p:ext>
            </p:extLst>
          </p:nvPr>
        </p:nvGraphicFramePr>
        <p:xfrm>
          <a:off x="251520" y="908720"/>
          <a:ext cx="8712968" cy="52468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44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수준</a:t>
                      </a:r>
                      <a:endParaRPr lang="ko-KR" altLang="en-US" sz="1400" dirty="0"/>
                    </a:p>
                  </a:txBody>
                  <a:tcPr marL="0" marR="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직무수준 정의</a:t>
                      </a:r>
                    </a:p>
                  </a:txBody>
                  <a:tcPr marL="0" marR="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경력</a:t>
                      </a:r>
                      <a:endParaRPr lang="en-US" altLang="ko-KR" sz="1400" dirty="0" smtClean="0"/>
                    </a:p>
                  </a:txBody>
                  <a:tcPr marL="0" marR="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8</a:t>
                      </a:r>
                      <a:r>
                        <a:rPr lang="ko-KR" altLang="en-US" sz="1400" b="1" dirty="0" smtClean="0"/>
                        <a:t>수준</a:t>
                      </a:r>
                    </a:p>
                  </a:txBody>
                  <a:tcPr marL="0" marR="0" marT="36000" marB="36000" anchor="ctr">
                    <a:lnL w="12700" cmpd="sng">
                      <a:noFill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7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lnSpc>
                          <a:spcPts val="17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지식</a:t>
                      </a:r>
                      <a:r>
                        <a:rPr lang="ko-KR" altLang="en-US" sz="1400" b="1" dirty="0" smtClean="0">
                          <a:latin typeface="맑은 고딕"/>
                          <a:ea typeface="맑은 고딕"/>
                        </a:rPr>
                        <a:t>∙기술</a:t>
                      </a:r>
                      <a:r>
                        <a:rPr lang="en-US" altLang="ko-KR" sz="1400" b="1" dirty="0" smtClean="0">
                          <a:latin typeface="맑은 고딕"/>
                          <a:ea typeface="맑은 고딕"/>
                        </a:rPr>
                        <a:t>]  </a:t>
                      </a:r>
                      <a:r>
                        <a:rPr lang="ko-KR" altLang="en-US" sz="1400" b="1" dirty="0" smtClean="0">
                          <a:latin typeface="맑은 고딕"/>
                          <a:ea typeface="맑은 고딕"/>
                        </a:rPr>
                        <a:t>해당분야의 최고도의 이론 및 지식을 활용하여 새로운 이론을 창조할 수 있는 수준</a:t>
                      </a:r>
                      <a:endParaRPr lang="en-US" altLang="ko-KR" sz="1400" b="1" dirty="0" smtClean="0">
                        <a:latin typeface="맑은 고딕"/>
                        <a:ea typeface="맑은 고딕"/>
                      </a:endParaRPr>
                    </a:p>
                    <a:p>
                      <a:pPr latinLnBrk="1">
                        <a:lnSpc>
                          <a:spcPts val="17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400" b="1" dirty="0" smtClean="0">
                          <a:latin typeface="맑은 고딕"/>
                          <a:ea typeface="맑은 고딕"/>
                        </a:rPr>
                        <a:t>[</a:t>
                      </a:r>
                      <a:r>
                        <a:rPr lang="ko-KR" altLang="en-US" sz="1400" b="1" dirty="0" smtClean="0">
                          <a:latin typeface="맑은 고딕"/>
                          <a:ea typeface="맑은 고딕"/>
                        </a:rPr>
                        <a:t>역       량</a:t>
                      </a:r>
                      <a:r>
                        <a:rPr lang="en-US" altLang="ko-KR" sz="1400" b="1" dirty="0" smtClean="0">
                          <a:latin typeface="맑은 고딕"/>
                          <a:ea typeface="맑은 고딕"/>
                        </a:rPr>
                        <a:t>]  </a:t>
                      </a:r>
                      <a:r>
                        <a:rPr lang="ko-KR" altLang="en-US" sz="1400" b="1" dirty="0" smtClean="0">
                          <a:latin typeface="맑은 고딕"/>
                          <a:ea typeface="맑은 고딕"/>
                        </a:rPr>
                        <a:t>조직 및 업무 전반에 대한 권한과 책임이 부여된 수준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0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7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r>
                        <a:rPr lang="ko-KR" alt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수준 </a:t>
                      </a:r>
                      <a:endParaRPr lang="en-US" altLang="ko-KR" sz="14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>
                        <a:lnSpc>
                          <a:spcPts val="17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+ </a:t>
                      </a:r>
                      <a:r>
                        <a:rPr lang="ko-KR" alt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약 </a:t>
                      </a:r>
                      <a:r>
                        <a:rPr lang="en-US" altLang="ko-KR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2~4</a:t>
                      </a:r>
                      <a:r>
                        <a:rPr lang="ko-KR" alt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년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0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04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7</a:t>
                      </a:r>
                      <a:r>
                        <a:rPr lang="ko-KR" altLang="en-US" sz="1400" b="1" dirty="0" smtClean="0"/>
                        <a:t>수준</a:t>
                      </a:r>
                    </a:p>
                  </a:txBody>
                  <a:tcPr marL="0" marR="0" marT="36000" marB="36000" anchor="ctr">
                    <a:lnL w="12700" cmpd="sng">
                      <a:noFill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7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17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지식</a:t>
                      </a:r>
                      <a:r>
                        <a:rPr lang="ko-KR" altLang="en-US" sz="1400" b="1" dirty="0" smtClean="0">
                          <a:latin typeface="맑은 고딕"/>
                          <a:ea typeface="맑은 고딕"/>
                        </a:rPr>
                        <a:t>∙기술</a:t>
                      </a:r>
                      <a:r>
                        <a:rPr lang="en-US" altLang="ko-KR" sz="1400" b="1" dirty="0" smtClean="0">
                          <a:latin typeface="맑은 고딕"/>
                          <a:ea typeface="맑은 고딕"/>
                        </a:rPr>
                        <a:t>]  </a:t>
                      </a:r>
                      <a:r>
                        <a:rPr lang="ko-KR" altLang="en-US" sz="1400" b="1" dirty="0" smtClean="0">
                          <a:latin typeface="맑은 고딕"/>
                          <a:ea typeface="맑은 고딕"/>
                        </a:rPr>
                        <a:t>해당 분야의 전문화된 이론 및 지식을 활용할 수 있으며</a:t>
                      </a:r>
                      <a:r>
                        <a:rPr lang="en-US" altLang="ko-KR" sz="1400" b="1" dirty="0" smtClean="0"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400" b="1" dirty="0" smtClean="0">
                          <a:latin typeface="맑은 고딕"/>
                          <a:ea typeface="맑은 고딕"/>
                        </a:rPr>
                        <a:t>근접분야의 이론</a:t>
                      </a:r>
                      <a:r>
                        <a:rPr lang="ko-KR" altLang="en-US" sz="1400" b="1" baseline="0" dirty="0" smtClean="0">
                          <a:latin typeface="맑은 고딕"/>
                          <a:ea typeface="맑은 고딕"/>
                        </a:rPr>
                        <a:t> 및 지식을</a:t>
                      </a:r>
                      <a:r>
                        <a:rPr lang="en-US" altLang="ko-KR" sz="1400" b="1" baseline="0" dirty="0" smtClean="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400" b="1" baseline="0" dirty="0" smtClean="0">
                          <a:latin typeface="맑은 고딕"/>
                          <a:ea typeface="맑은 고딕"/>
                        </a:rPr>
                        <a:t>사용할 수 있는 수준</a:t>
                      </a:r>
                      <a:endParaRPr lang="en-US" altLang="ko-KR" sz="1400" b="1" dirty="0" smtClean="0">
                        <a:latin typeface="맑은 고딕"/>
                        <a:ea typeface="맑은 고딕"/>
                      </a:endParaRPr>
                    </a:p>
                    <a:p>
                      <a:pPr latinLnBrk="1">
                        <a:lnSpc>
                          <a:spcPts val="17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400" b="1" dirty="0" smtClean="0">
                          <a:latin typeface="맑은 고딕"/>
                          <a:ea typeface="맑은 고딕"/>
                        </a:rPr>
                        <a:t>[</a:t>
                      </a:r>
                      <a:r>
                        <a:rPr lang="ko-KR" altLang="en-US" sz="1400" b="1" dirty="0" smtClean="0">
                          <a:latin typeface="맑은 고딕"/>
                          <a:ea typeface="맑은 고딕"/>
                        </a:rPr>
                        <a:t>역       량</a:t>
                      </a:r>
                      <a:r>
                        <a:rPr lang="en-US" altLang="ko-KR" sz="1400" b="1" dirty="0" smtClean="0">
                          <a:latin typeface="맑은 고딕"/>
                          <a:ea typeface="맑은 고딕"/>
                        </a:rPr>
                        <a:t>]  </a:t>
                      </a:r>
                      <a:r>
                        <a:rPr lang="ko-KR" altLang="en-US" sz="1400" b="1" dirty="0" smtClean="0">
                          <a:latin typeface="맑은 고딕"/>
                          <a:ea typeface="맑은 고딕"/>
                        </a:rPr>
                        <a:t>타인의 결과에 대하여 의무와 책임이 부여된 수준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0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7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r>
                        <a:rPr lang="ko-KR" alt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수준 </a:t>
                      </a:r>
                      <a:endParaRPr lang="en-US" altLang="ko-KR" sz="14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>
                        <a:lnSpc>
                          <a:spcPts val="17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+ </a:t>
                      </a:r>
                      <a:r>
                        <a:rPr lang="ko-KR" alt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약 </a:t>
                      </a:r>
                      <a:r>
                        <a:rPr lang="en-US" altLang="ko-KR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2~4</a:t>
                      </a:r>
                      <a:r>
                        <a:rPr lang="ko-KR" alt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년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0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9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6</a:t>
                      </a:r>
                      <a:r>
                        <a:rPr lang="ko-KR" altLang="en-US" sz="1400" b="1" dirty="0" smtClean="0"/>
                        <a:t>수준</a:t>
                      </a:r>
                    </a:p>
                  </a:txBody>
                  <a:tcPr marL="0" marR="0" marT="36000" marB="36000" anchor="ctr">
                    <a:lnL w="12700" cmpd="sng">
                      <a:noFill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7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lnSpc>
                          <a:spcPts val="17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지식</a:t>
                      </a:r>
                      <a:r>
                        <a:rPr lang="ko-KR" altLang="en-US" sz="1400" b="1" dirty="0" smtClean="0">
                          <a:latin typeface="맑은 고딕"/>
                          <a:ea typeface="맑은 고딕"/>
                        </a:rPr>
                        <a:t>∙기술</a:t>
                      </a:r>
                      <a:r>
                        <a:rPr lang="en-US" altLang="ko-KR" sz="1400" b="1" dirty="0" smtClean="0">
                          <a:latin typeface="맑은 고딕"/>
                          <a:ea typeface="맑은 고딕"/>
                        </a:rPr>
                        <a:t>]  </a:t>
                      </a:r>
                      <a:r>
                        <a:rPr lang="ko-KR" altLang="en-US" sz="1400" b="1" dirty="0" smtClean="0">
                          <a:latin typeface="맑은 고딕"/>
                          <a:ea typeface="맑은 고딕"/>
                        </a:rPr>
                        <a:t>해당분야의 이론 및 지식을 자유롭게 활용할 수 있는 수준</a:t>
                      </a:r>
                      <a:endParaRPr lang="en-US" altLang="ko-KR" sz="1400" b="1" dirty="0" smtClean="0">
                        <a:latin typeface="맑은 고딕"/>
                        <a:ea typeface="맑은 고딕"/>
                      </a:endParaRPr>
                    </a:p>
                    <a:p>
                      <a:pPr latinLnBrk="1">
                        <a:lnSpc>
                          <a:spcPts val="17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400" b="1" dirty="0" smtClean="0">
                          <a:latin typeface="맑은 고딕"/>
                          <a:ea typeface="맑은 고딕"/>
                        </a:rPr>
                        <a:t>[</a:t>
                      </a:r>
                      <a:r>
                        <a:rPr lang="ko-KR" altLang="en-US" sz="1400" b="1" dirty="0" smtClean="0">
                          <a:latin typeface="맑은 고딕"/>
                          <a:ea typeface="맑은 고딕"/>
                        </a:rPr>
                        <a:t>역       량</a:t>
                      </a:r>
                      <a:r>
                        <a:rPr lang="en-US" altLang="ko-KR" sz="1400" b="1" dirty="0" smtClean="0">
                          <a:latin typeface="맑은 고딕"/>
                          <a:ea typeface="맑은 고딕"/>
                        </a:rPr>
                        <a:t>]  </a:t>
                      </a:r>
                      <a:r>
                        <a:rPr lang="ko-KR" altLang="en-US" sz="1400" b="1" dirty="0" smtClean="0">
                          <a:latin typeface="맑은 고딕"/>
                          <a:ea typeface="맑은 고딕"/>
                        </a:rPr>
                        <a:t>독립된 권한 내에서 과업을 수행할 수 있는 수준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0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7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lang="ko-KR" alt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수준</a:t>
                      </a:r>
                      <a:r>
                        <a:rPr lang="en-US" altLang="ko-KR" sz="14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</a:p>
                    <a:p>
                      <a:pPr algn="ctr" latinLnBrk="1">
                        <a:lnSpc>
                          <a:spcPts val="17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4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+ </a:t>
                      </a:r>
                      <a:r>
                        <a:rPr lang="ko-KR" altLang="en-US" sz="14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약 </a:t>
                      </a:r>
                      <a:r>
                        <a:rPr lang="en-US" altLang="ko-KR" sz="14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1~3</a:t>
                      </a:r>
                      <a:r>
                        <a:rPr lang="ko-KR" altLang="en-US" sz="14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년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0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9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5</a:t>
                      </a:r>
                      <a:r>
                        <a:rPr lang="ko-KR" altLang="en-US" sz="1400" b="1" dirty="0" smtClean="0"/>
                        <a:t>수준</a:t>
                      </a:r>
                    </a:p>
                  </a:txBody>
                  <a:tcPr marL="0" marR="0" marT="36000" marB="36000" anchor="ctr">
                    <a:lnL w="12700" cmpd="sng">
                      <a:noFill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7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lnSpc>
                          <a:spcPts val="17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지식</a:t>
                      </a:r>
                      <a:r>
                        <a:rPr lang="ko-KR" altLang="en-US" sz="1400" b="1" dirty="0" smtClean="0">
                          <a:latin typeface="맑은 고딕"/>
                          <a:ea typeface="맑은 고딕"/>
                        </a:rPr>
                        <a:t>∙기술</a:t>
                      </a:r>
                      <a:r>
                        <a:rPr lang="en-US" altLang="ko-KR" sz="1400" b="1" dirty="0" smtClean="0">
                          <a:latin typeface="맑은 고딕"/>
                          <a:ea typeface="맑은 고딕"/>
                        </a:rPr>
                        <a:t>]  </a:t>
                      </a:r>
                      <a:r>
                        <a:rPr lang="ko-KR" altLang="en-US" sz="1400" b="1" dirty="0" smtClean="0">
                          <a:latin typeface="맑은 고딕"/>
                          <a:ea typeface="맑은 고딕"/>
                        </a:rPr>
                        <a:t>해당분야의 이론 및 지식을 제한적으로 사용할 수 있는 수준</a:t>
                      </a:r>
                      <a:endParaRPr lang="en-US" altLang="ko-KR" sz="1400" b="1" dirty="0" smtClean="0">
                        <a:latin typeface="맑은 고딕"/>
                        <a:ea typeface="맑은 고딕"/>
                      </a:endParaRPr>
                    </a:p>
                    <a:p>
                      <a:pPr latinLnBrk="1">
                        <a:lnSpc>
                          <a:spcPts val="17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400" b="1" dirty="0" smtClean="0">
                          <a:latin typeface="맑은 고딕"/>
                          <a:ea typeface="맑은 고딕"/>
                        </a:rPr>
                        <a:t>[</a:t>
                      </a:r>
                      <a:r>
                        <a:rPr lang="ko-KR" altLang="en-US" sz="1400" b="1" dirty="0" smtClean="0">
                          <a:latin typeface="맑은 고딕"/>
                          <a:ea typeface="맑은 고딕"/>
                        </a:rPr>
                        <a:t>역       량</a:t>
                      </a:r>
                      <a:r>
                        <a:rPr lang="en-US" altLang="ko-KR" sz="1400" b="1" dirty="0" smtClean="0">
                          <a:latin typeface="맑은 고딕"/>
                          <a:ea typeface="맑은 고딕"/>
                        </a:rPr>
                        <a:t>]  </a:t>
                      </a:r>
                      <a:r>
                        <a:rPr lang="ko-KR" altLang="en-US" sz="1400" b="1" dirty="0" smtClean="0">
                          <a:latin typeface="맑은 고딕"/>
                          <a:ea typeface="맑은 고딕"/>
                        </a:rPr>
                        <a:t>포괄적인 권한 내에서 과업을 수행할 수 있는 수준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0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7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lang="ko-KR" alt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수준 </a:t>
                      </a:r>
                      <a:endParaRPr lang="en-US" altLang="ko-KR" sz="14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>
                        <a:lnSpc>
                          <a:spcPts val="17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+</a:t>
                      </a:r>
                      <a:r>
                        <a:rPr lang="en-US" altLang="ko-KR" sz="14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4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약 </a:t>
                      </a:r>
                      <a:r>
                        <a:rPr lang="en-US" altLang="ko-KR" sz="14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1~3</a:t>
                      </a:r>
                      <a:r>
                        <a:rPr lang="ko-KR" altLang="en-US" sz="14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년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0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9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4</a:t>
                      </a:r>
                      <a:r>
                        <a:rPr lang="ko-KR" altLang="en-US" sz="1400" b="1" dirty="0" smtClean="0"/>
                        <a:t>수준</a:t>
                      </a:r>
                    </a:p>
                  </a:txBody>
                  <a:tcPr marL="0" marR="0" marT="36000" marB="36000" anchor="ctr">
                    <a:lnL w="12700" cmpd="sng">
                      <a:noFill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7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lnSpc>
                          <a:spcPts val="17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지식</a:t>
                      </a:r>
                      <a:r>
                        <a:rPr lang="ko-KR" altLang="en-US" sz="1400" b="1" dirty="0" smtClean="0">
                          <a:latin typeface="맑은 고딕"/>
                          <a:ea typeface="맑은 고딕"/>
                        </a:rPr>
                        <a:t>∙기술</a:t>
                      </a:r>
                      <a:r>
                        <a:rPr lang="en-US" altLang="ko-KR" sz="1400" b="1" dirty="0" smtClean="0">
                          <a:latin typeface="맑은 고딕"/>
                          <a:ea typeface="맑은 고딕"/>
                        </a:rPr>
                        <a:t>]  </a:t>
                      </a:r>
                      <a:r>
                        <a:rPr lang="ko-KR" altLang="en-US" sz="1400" b="1" dirty="0" smtClean="0">
                          <a:latin typeface="맑은 고딕"/>
                          <a:ea typeface="맑은 고딕"/>
                        </a:rPr>
                        <a:t>해당 분야의 이론 및 지식을 제한적으로 사용할 수 있는 수준</a:t>
                      </a:r>
                      <a:endParaRPr lang="en-US" altLang="ko-KR" sz="1400" b="1" dirty="0" smtClean="0">
                        <a:latin typeface="맑은 고딕"/>
                        <a:ea typeface="맑은 고딕"/>
                      </a:endParaRPr>
                    </a:p>
                    <a:p>
                      <a:pPr latinLnBrk="1">
                        <a:lnSpc>
                          <a:spcPts val="17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400" b="1" dirty="0" smtClean="0">
                          <a:latin typeface="맑은 고딕"/>
                          <a:ea typeface="맑은 고딕"/>
                        </a:rPr>
                        <a:t>[</a:t>
                      </a:r>
                      <a:r>
                        <a:rPr lang="ko-KR" altLang="en-US" sz="1400" b="1" dirty="0" smtClean="0">
                          <a:latin typeface="맑은 고딕"/>
                          <a:ea typeface="맑은 고딕"/>
                        </a:rPr>
                        <a:t>역       량</a:t>
                      </a:r>
                      <a:r>
                        <a:rPr lang="en-US" altLang="ko-KR" sz="1400" b="1" dirty="0" smtClean="0">
                          <a:latin typeface="맑은 고딕"/>
                          <a:ea typeface="맑은 고딕"/>
                        </a:rPr>
                        <a:t>]  </a:t>
                      </a:r>
                      <a:r>
                        <a:rPr lang="ko-KR" altLang="en-US" sz="1400" b="1" dirty="0" smtClean="0">
                          <a:latin typeface="맑은 고딕"/>
                          <a:ea typeface="맑은 고딕"/>
                        </a:rPr>
                        <a:t>일반적인 권한 내에서 과업을 수행할 수 있는 수준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0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7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lang="ko-KR" alt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수준 </a:t>
                      </a:r>
                      <a:endParaRPr lang="en-US" altLang="ko-KR" sz="14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>
                        <a:lnSpc>
                          <a:spcPts val="17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+ </a:t>
                      </a:r>
                      <a:r>
                        <a:rPr lang="ko-KR" alt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약 </a:t>
                      </a:r>
                      <a:r>
                        <a:rPr lang="en-US" altLang="ko-KR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1~4</a:t>
                      </a:r>
                      <a:r>
                        <a:rPr lang="ko-KR" alt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년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0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9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3</a:t>
                      </a:r>
                      <a:r>
                        <a:rPr lang="ko-KR" altLang="en-US" sz="1400" b="1" dirty="0" smtClean="0"/>
                        <a:t>수준</a:t>
                      </a:r>
                    </a:p>
                  </a:txBody>
                  <a:tcPr marL="0" marR="0" marT="36000" marB="36000" anchor="ctr">
                    <a:lnL w="12700" cmpd="sng">
                      <a:noFill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7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lnSpc>
                          <a:spcPts val="17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지식</a:t>
                      </a:r>
                      <a:r>
                        <a:rPr lang="ko-KR" altLang="en-US" sz="1400" b="1" dirty="0" smtClean="0">
                          <a:latin typeface="맑은 고딕"/>
                          <a:ea typeface="맑은 고딕"/>
                        </a:rPr>
                        <a:t>∙기술</a:t>
                      </a:r>
                      <a:r>
                        <a:rPr lang="en-US" altLang="ko-KR" sz="1400" b="1" dirty="0" smtClean="0">
                          <a:latin typeface="맑은 고딕"/>
                          <a:ea typeface="맑은 고딕"/>
                        </a:rPr>
                        <a:t>]  </a:t>
                      </a:r>
                      <a:r>
                        <a:rPr lang="ko-KR" altLang="en-US" sz="1400" b="1" dirty="0" smtClean="0">
                          <a:latin typeface="맑은 고딕"/>
                          <a:ea typeface="맑은 고딕"/>
                        </a:rPr>
                        <a:t>해당 분야의 기초이론 및 일반지식을 사용할 수 있는 수준</a:t>
                      </a:r>
                      <a:endParaRPr lang="en-US" altLang="ko-KR" sz="1400" b="1" dirty="0" smtClean="0">
                        <a:latin typeface="맑은 고딕"/>
                        <a:ea typeface="맑은 고딕"/>
                      </a:endParaRPr>
                    </a:p>
                    <a:p>
                      <a:pPr latinLnBrk="1">
                        <a:lnSpc>
                          <a:spcPts val="17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400" b="1" dirty="0" smtClean="0">
                          <a:latin typeface="맑은 고딕"/>
                          <a:ea typeface="맑은 고딕"/>
                        </a:rPr>
                        <a:t>[</a:t>
                      </a:r>
                      <a:r>
                        <a:rPr lang="ko-KR" altLang="en-US" sz="1400" b="1" dirty="0" smtClean="0">
                          <a:latin typeface="맑은 고딕"/>
                          <a:ea typeface="맑은 고딕"/>
                        </a:rPr>
                        <a:t>역       량</a:t>
                      </a:r>
                      <a:r>
                        <a:rPr lang="en-US" altLang="ko-KR" sz="1400" b="1" dirty="0" smtClean="0">
                          <a:latin typeface="맑은 고딕"/>
                          <a:ea typeface="맑은 고딕"/>
                        </a:rPr>
                        <a:t>]  </a:t>
                      </a:r>
                      <a:r>
                        <a:rPr lang="ko-KR" altLang="en-US" sz="1400" b="1" dirty="0" smtClean="0">
                          <a:latin typeface="맑은 고딕"/>
                          <a:ea typeface="맑은 고딕"/>
                        </a:rPr>
                        <a:t>제한된 권한 내에서 과업을 수행하는 수준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0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7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수준 </a:t>
                      </a:r>
                      <a:endParaRPr lang="en-US" altLang="ko-KR" sz="14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>
                        <a:lnSpc>
                          <a:spcPts val="17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+ </a:t>
                      </a:r>
                      <a:r>
                        <a:rPr lang="ko-KR" alt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약 </a:t>
                      </a:r>
                      <a:r>
                        <a:rPr lang="en-US" altLang="ko-KR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1~3</a:t>
                      </a:r>
                      <a:r>
                        <a:rPr lang="ko-KR" alt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년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0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9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2</a:t>
                      </a:r>
                      <a:r>
                        <a:rPr lang="ko-KR" altLang="en-US" sz="1400" b="1" dirty="0" smtClean="0"/>
                        <a:t>수준</a:t>
                      </a:r>
                    </a:p>
                  </a:txBody>
                  <a:tcPr marL="0" marR="0" marT="36000" marB="36000" anchor="ctr">
                    <a:lnL w="12700" cmpd="sng">
                      <a:noFill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7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lnSpc>
                          <a:spcPts val="17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지식</a:t>
                      </a:r>
                      <a:r>
                        <a:rPr lang="ko-KR" altLang="en-US" sz="1400" b="1" dirty="0" smtClean="0">
                          <a:latin typeface="맑은 고딕"/>
                          <a:ea typeface="맑은 고딕"/>
                        </a:rPr>
                        <a:t>∙기술</a:t>
                      </a:r>
                      <a:r>
                        <a:rPr lang="en-US" altLang="ko-KR" sz="1400" b="1" dirty="0" smtClean="0">
                          <a:latin typeface="맑은 고딕"/>
                          <a:ea typeface="맑은 고딕"/>
                        </a:rPr>
                        <a:t>]  </a:t>
                      </a:r>
                      <a:r>
                        <a:rPr lang="ko-KR" altLang="en-US" sz="1400" b="1" dirty="0" smtClean="0">
                          <a:latin typeface="맑은 고딕"/>
                          <a:ea typeface="맑은 고딕"/>
                        </a:rPr>
                        <a:t>해당분야의</a:t>
                      </a:r>
                      <a:r>
                        <a:rPr lang="ko-KR" altLang="en-US" sz="1400" b="1" baseline="0" dirty="0" smtClean="0">
                          <a:latin typeface="맑은 고딕"/>
                          <a:ea typeface="맑은 고딕"/>
                        </a:rPr>
                        <a:t> 일반지식을 사용할 수 있는 수준</a:t>
                      </a:r>
                      <a:endParaRPr lang="en-US" altLang="ko-KR" sz="1400" b="1" dirty="0" smtClean="0">
                        <a:latin typeface="맑은 고딕"/>
                        <a:ea typeface="맑은 고딕"/>
                      </a:endParaRPr>
                    </a:p>
                    <a:p>
                      <a:pPr latinLnBrk="1">
                        <a:lnSpc>
                          <a:spcPts val="17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400" b="1" dirty="0" smtClean="0">
                          <a:latin typeface="맑은 고딕"/>
                          <a:ea typeface="맑은 고딕"/>
                        </a:rPr>
                        <a:t>[</a:t>
                      </a:r>
                      <a:r>
                        <a:rPr lang="ko-KR" altLang="en-US" sz="1400" b="1" dirty="0" smtClean="0">
                          <a:latin typeface="맑은 고딕"/>
                          <a:ea typeface="맑은 고딕"/>
                        </a:rPr>
                        <a:t>역       량</a:t>
                      </a:r>
                      <a:r>
                        <a:rPr lang="en-US" altLang="ko-KR" sz="1400" b="1" dirty="0" smtClean="0">
                          <a:latin typeface="맑은 고딕"/>
                          <a:ea typeface="맑은 고딕"/>
                        </a:rPr>
                        <a:t>]  </a:t>
                      </a:r>
                      <a:r>
                        <a:rPr lang="ko-KR" altLang="en-US" sz="1400" b="1" dirty="0" smtClean="0">
                          <a:latin typeface="맑은 고딕"/>
                          <a:ea typeface="맑은 고딕"/>
                        </a:rPr>
                        <a:t>일반적인 지시 및 감독하에 과업을 수행하는 수준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0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7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수준 </a:t>
                      </a:r>
                      <a:endParaRPr lang="en-US" altLang="ko-KR" sz="14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>
                        <a:lnSpc>
                          <a:spcPts val="17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+ </a:t>
                      </a:r>
                      <a:r>
                        <a:rPr lang="ko-KR" alt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약 </a:t>
                      </a:r>
                      <a:r>
                        <a:rPr lang="en-US" altLang="ko-KR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6~12</a:t>
                      </a:r>
                      <a:r>
                        <a:rPr lang="ko-KR" alt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월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0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9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1</a:t>
                      </a:r>
                      <a:r>
                        <a:rPr lang="ko-KR" altLang="en-US" sz="1400" b="1" dirty="0" smtClean="0"/>
                        <a:t>수준</a:t>
                      </a:r>
                    </a:p>
                  </a:txBody>
                  <a:tcPr marL="0" marR="0" marT="36000" marB="36000" anchor="ctr">
                    <a:lnL w="12700" cmpd="sng">
                      <a:noFill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7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lnSpc>
                          <a:spcPts val="17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지식</a:t>
                      </a:r>
                      <a:r>
                        <a:rPr lang="ko-KR" altLang="en-US" sz="1400" b="1" dirty="0" smtClean="0">
                          <a:latin typeface="맑은 고딕"/>
                          <a:ea typeface="맑은 고딕"/>
                        </a:rPr>
                        <a:t>∙기술</a:t>
                      </a:r>
                      <a:r>
                        <a:rPr lang="en-US" altLang="ko-KR" sz="1400" b="1" dirty="0" smtClean="0">
                          <a:latin typeface="맑은 고딕"/>
                          <a:ea typeface="맑은 고딕"/>
                        </a:rPr>
                        <a:t>]  </a:t>
                      </a:r>
                      <a:r>
                        <a:rPr lang="ko-KR" altLang="en-US" sz="1400" b="1" dirty="0" smtClean="0">
                          <a:latin typeface="맑은 고딕"/>
                          <a:ea typeface="맑은 고딕"/>
                        </a:rPr>
                        <a:t>문자이해</a:t>
                      </a:r>
                      <a:r>
                        <a:rPr lang="en-US" altLang="ko-KR" sz="1400" b="1" dirty="0" smtClean="0"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400" b="1" dirty="0" smtClean="0">
                          <a:latin typeface="맑은 고딕"/>
                          <a:ea typeface="맑은 고딕"/>
                        </a:rPr>
                        <a:t>계산능력 등 기초적인 일반 지식을 사용할 수 있는 수준</a:t>
                      </a:r>
                      <a:endParaRPr lang="en-US" altLang="ko-KR" sz="1400" b="1" dirty="0" smtClean="0">
                        <a:latin typeface="맑은 고딕"/>
                        <a:ea typeface="맑은 고딕"/>
                      </a:endParaRPr>
                    </a:p>
                    <a:p>
                      <a:pPr latinLnBrk="1">
                        <a:lnSpc>
                          <a:spcPts val="17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400" b="1" dirty="0" smtClean="0">
                          <a:latin typeface="맑은 고딕"/>
                          <a:ea typeface="맑은 고딕"/>
                        </a:rPr>
                        <a:t>[</a:t>
                      </a:r>
                      <a:r>
                        <a:rPr lang="ko-KR" altLang="en-US" sz="1400" b="1" dirty="0" smtClean="0">
                          <a:latin typeface="맑은 고딕"/>
                          <a:ea typeface="맑은 고딕"/>
                        </a:rPr>
                        <a:t>역       량</a:t>
                      </a:r>
                      <a:r>
                        <a:rPr lang="en-US" altLang="ko-KR" sz="1400" b="1" dirty="0" smtClean="0">
                          <a:latin typeface="맑은 고딕"/>
                          <a:ea typeface="맑은 고딕"/>
                        </a:rPr>
                        <a:t>]  </a:t>
                      </a:r>
                      <a:r>
                        <a:rPr lang="ko-KR" altLang="en-US" sz="1400" b="1" dirty="0" smtClean="0">
                          <a:latin typeface="맑은 고딕"/>
                          <a:ea typeface="맑은 고딕"/>
                        </a:rPr>
                        <a:t>구체적인 지시 및 철저한 감독 하에 과업을 수행하는 수준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0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700"/>
                        </a:lnSpc>
                        <a:buFont typeface="Arial" pitchFamily="34" charset="0"/>
                        <a:buNone/>
                      </a:pP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0" anchor="ctr">
                    <a:lnL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8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932040" y="6423139"/>
            <a:ext cx="374653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 smtClean="0"/>
              <a:t>* </a:t>
            </a:r>
            <a:r>
              <a:rPr lang="ko-KR" altLang="en-US" sz="1000" dirty="0" smtClean="0"/>
              <a:t>경력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수준 </a:t>
            </a:r>
            <a:r>
              <a:rPr lang="en-US" altLang="ko-KR" sz="1000" dirty="0" smtClean="0"/>
              <a:t>+ </a:t>
            </a:r>
            <a:r>
              <a:rPr lang="ko-KR" altLang="en-US" sz="1000" dirty="0" smtClean="0"/>
              <a:t>기간 정도의 계속 업무 후 도달 가능한 수준임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771565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44016" y="188640"/>
            <a:ext cx="7236296" cy="490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>
              <a:defRPr/>
            </a:pPr>
            <a:r>
              <a:rPr kumimoji="1" lang="ko-KR" altLang="en-US" sz="2590" spc="-4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kumimoji="1" lang="en-US" altLang="ko-KR" sz="2590" spc="-46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NCS</a:t>
            </a:r>
            <a:r>
              <a:rPr kumimoji="1" lang="ko-KR" altLang="en-US" sz="2590" spc="-46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2590" spc="-46" dirty="0" err="1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수준체계</a:t>
            </a:r>
            <a:endParaRPr kumimoji="1" lang="ko-KR" altLang="en-US" sz="2590" b="1" spc="-46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203200" algn="ctr" rotWithShape="0">
                  <a:srgbClr val="000000"/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474059"/>
              </p:ext>
            </p:extLst>
          </p:nvPr>
        </p:nvGraphicFramePr>
        <p:xfrm>
          <a:off x="1259632" y="1844824"/>
          <a:ext cx="6840760" cy="4032450"/>
        </p:xfrm>
        <a:graphic>
          <a:graphicData uri="http://schemas.openxmlformats.org/drawingml/2006/table">
            <a:tbl>
              <a:tblPr/>
              <a:tblGrid>
                <a:gridCol w="1709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0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50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082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805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수준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CB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사무관리직예시</a:t>
                      </a:r>
                      <a:endParaRPr lang="ko-KR" altLang="en-US" b="1"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C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국가</a:t>
                      </a:r>
                      <a:r>
                        <a:rPr lang="en-US" altLang="ko-KR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기술</a:t>
                      </a:r>
                      <a:r>
                        <a:rPr lang="en-US" altLang="ko-KR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자격예시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C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050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8 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수준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latin typeface="+mn-ea"/>
                          <a:ea typeface="+mn-ea"/>
                        </a:rPr>
                        <a:t>임원</a:t>
                      </a: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>
                          <a:latin typeface="+mn-ea"/>
                          <a:ea typeface="+mn-ea"/>
                        </a:rPr>
                        <a:t>기술사</a:t>
                      </a:r>
                      <a:r>
                        <a:rPr lang="en-US" altLang="ko-KR" b="1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b="1">
                          <a:latin typeface="+mn-ea"/>
                          <a:ea typeface="+mn-ea"/>
                        </a:rPr>
                        <a:t>기능장</a:t>
                      </a: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050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7 </a:t>
                      </a:r>
                      <a:r>
                        <a:rPr lang="ko-KR" altLang="en-US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수준</a:t>
                      </a:r>
                      <a:endParaRPr lang="ko-KR" altLang="en-US" b="1"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latin typeface="+mn-ea"/>
                          <a:ea typeface="+mn-ea"/>
                        </a:rPr>
                        <a:t>부장</a:t>
                      </a: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050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6 </a:t>
                      </a:r>
                      <a:r>
                        <a:rPr lang="ko-KR" altLang="en-US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수준</a:t>
                      </a:r>
                      <a:endParaRPr lang="ko-KR" altLang="en-US" b="1"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latin typeface="+mn-ea"/>
                          <a:ea typeface="+mn-ea"/>
                        </a:rPr>
                        <a:t>차장</a:t>
                      </a: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8050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5 </a:t>
                      </a:r>
                      <a:r>
                        <a:rPr lang="ko-KR" altLang="en-US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수준</a:t>
                      </a:r>
                      <a:endParaRPr lang="ko-KR" altLang="en-US" b="1"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latin typeface="+mn-ea"/>
                          <a:ea typeface="+mn-ea"/>
                        </a:rPr>
                        <a:t>과장</a:t>
                      </a: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기사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8050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4 </a:t>
                      </a:r>
                      <a:r>
                        <a:rPr lang="ko-KR" altLang="en-US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수준</a:t>
                      </a:r>
                      <a:endParaRPr lang="ko-KR" altLang="en-US" b="1"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>
                          <a:latin typeface="+mn-ea"/>
                          <a:ea typeface="+mn-ea"/>
                        </a:rPr>
                        <a:t>대리</a:t>
                      </a: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산업기사</a:t>
                      </a: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8050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3 </a:t>
                      </a:r>
                      <a:r>
                        <a:rPr lang="ko-KR" altLang="en-US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수준</a:t>
                      </a:r>
                      <a:endParaRPr lang="ko-KR" altLang="en-US" b="1"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>
                          <a:latin typeface="+mn-ea"/>
                          <a:ea typeface="+mn-ea"/>
                        </a:rPr>
                        <a:t>주임</a:t>
                      </a: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latin typeface="+mn-ea"/>
                          <a:ea typeface="+mn-ea"/>
                        </a:rPr>
                        <a:t>산업기사</a:t>
                      </a: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8050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 </a:t>
                      </a:r>
                      <a:r>
                        <a:rPr lang="ko-KR" altLang="en-US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수준</a:t>
                      </a:r>
                      <a:endParaRPr lang="ko-KR" altLang="en-US" b="1"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>
                          <a:latin typeface="+mn-ea"/>
                          <a:ea typeface="+mn-ea"/>
                        </a:rPr>
                        <a:t>사원</a:t>
                      </a: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latin typeface="+mn-ea"/>
                          <a:ea typeface="+mn-ea"/>
                        </a:rPr>
                        <a:t>기능사</a:t>
                      </a: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8050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 </a:t>
                      </a:r>
                      <a:r>
                        <a:rPr lang="ko-KR" altLang="en-US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수준</a:t>
                      </a:r>
                      <a:endParaRPr lang="ko-KR" altLang="en-US" b="1"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>
                          <a:latin typeface="+mn-ea"/>
                          <a:ea typeface="+mn-ea"/>
                        </a:rPr>
                        <a:t>수습</a:t>
                      </a: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b="1"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6D6F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" name="Rectangle 129"/>
          <p:cNvSpPr>
            <a:spLocks noChangeArrowheads="1"/>
          </p:cNvSpPr>
          <p:nvPr/>
        </p:nvSpPr>
        <p:spPr bwMode="auto">
          <a:xfrm>
            <a:off x="2411760" y="1196752"/>
            <a:ext cx="4464496" cy="46888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2">
                  <a:lumMod val="75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  <a:ln w="44450">
            <a:solidFill>
              <a:schemeClr val="bg1"/>
            </a:solidFill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tIns="0" bIns="72000" anchor="ctr">
            <a:noAutofit/>
          </a:bodyPr>
          <a:lstStyle/>
          <a:p>
            <a:pPr algn="ctr" eaLnBrk="0" fontAlgn="ctr" latinLnBrk="0" hangingPunct="0">
              <a:spcBef>
                <a:spcPct val="50000"/>
              </a:spcBef>
            </a:pPr>
            <a:r>
              <a:rPr lang="ko-KR" altLang="en-US" sz="2000" b="1" dirty="0" smtClean="0">
                <a:solidFill>
                  <a:srgbClr val="FFFF00"/>
                </a:solidFill>
                <a:latin typeface="+mn-ea"/>
              </a:rPr>
              <a:t>능력단위 수준 </a:t>
            </a:r>
            <a:r>
              <a:rPr lang="ko-KR" altLang="en-US" sz="2000" b="1" dirty="0" err="1" smtClean="0">
                <a:solidFill>
                  <a:srgbClr val="FFFF00"/>
                </a:solidFill>
                <a:latin typeface="+mn-ea"/>
              </a:rPr>
              <a:t>평정시</a:t>
            </a:r>
            <a:r>
              <a:rPr lang="ko-KR" altLang="en-US" sz="2000" b="1" dirty="0" smtClean="0">
                <a:solidFill>
                  <a:srgbClr val="FFFF00"/>
                </a:solidFill>
                <a:latin typeface="+mn-ea"/>
              </a:rPr>
              <a:t> 참고 예</a:t>
            </a:r>
            <a:r>
              <a:rPr lang="ko-KR" altLang="en-US" sz="2000" b="1" dirty="0">
                <a:solidFill>
                  <a:srgbClr val="FFFF00"/>
                </a:solidFill>
                <a:latin typeface="+mn-ea"/>
              </a:rPr>
              <a:t>시</a:t>
            </a:r>
            <a:endParaRPr lang="en-US" altLang="ko-KR" sz="2000" b="1" dirty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5" name="슬라이드 번호 개체 틀 2"/>
          <p:cNvSpPr txBox="1">
            <a:spLocks/>
          </p:cNvSpPr>
          <p:nvPr/>
        </p:nvSpPr>
        <p:spPr>
          <a:xfrm>
            <a:off x="6902896" y="6495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12629A-DA35-4216-AA00-2895132A9197}" type="slidenum">
              <a:rPr lang="ko-KR" altLang="en-US" sz="1200" smtClean="0"/>
              <a:pPr algn="r"/>
              <a:t>8</a:t>
            </a:fld>
            <a:endParaRPr lang="en-US" altLang="ko-KR" sz="1200" dirty="0" smtClean="0"/>
          </a:p>
        </p:txBody>
      </p:sp>
      <p:sp>
        <p:nvSpPr>
          <p:cNvPr id="2" name="직사각형 1"/>
          <p:cNvSpPr/>
          <p:nvPr/>
        </p:nvSpPr>
        <p:spPr>
          <a:xfrm>
            <a:off x="1115616" y="5949280"/>
            <a:ext cx="7416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dirty="0"/>
              <a:t>※ </a:t>
            </a:r>
            <a:r>
              <a:rPr lang="ko-KR" altLang="en-US" sz="1600" dirty="0"/>
              <a:t>상기 내용은 수준 평정을 위한 예시로 </a:t>
            </a:r>
            <a:r>
              <a:rPr lang="ko-KR" altLang="en-US" sz="1600" dirty="0" err="1"/>
              <a:t>직무별</a:t>
            </a:r>
            <a:r>
              <a:rPr lang="ko-KR" altLang="en-US" sz="1600" dirty="0"/>
              <a:t> 특성에 따라 상이할 수 </a:t>
            </a:r>
            <a:r>
              <a:rPr lang="ko-KR" altLang="en-US" sz="1600" dirty="0" smtClean="0"/>
              <a:t>있음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18778362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44016" y="188640"/>
            <a:ext cx="7236296" cy="490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>
              <a:defRPr/>
            </a:pPr>
            <a:r>
              <a:rPr kumimoji="1" lang="ko-KR" altLang="en-US" sz="2590" spc="-46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kumimoji="1" lang="en-US" altLang="ko-KR" sz="2590" spc="-46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NCS</a:t>
            </a:r>
            <a:r>
              <a:rPr kumimoji="1" lang="ko-KR" altLang="en-US" sz="2590" spc="-46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203200" algn="ctr" rotWithShape="0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 능력단위</a:t>
            </a:r>
            <a:endParaRPr kumimoji="1" lang="ko-KR" altLang="en-US" sz="2590" b="1" spc="-46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203200" algn="ctr" rotWithShape="0">
                  <a:srgbClr val="000000"/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15616" y="5085184"/>
            <a:ext cx="7488833" cy="1224135"/>
            <a:chOff x="1179533" y="5373216"/>
            <a:chExt cx="6336705" cy="1224135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1179534" y="5747656"/>
              <a:ext cx="6336704" cy="849695"/>
            </a:xfrm>
            <a:prstGeom prst="roundRect">
              <a:avLst>
                <a:gd name="adj" fmla="val 2428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5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22225">
              <a:solidFill>
                <a:srgbClr val="4268BC">
                  <a:alpha val="74902"/>
                </a:srgbClr>
              </a:solidFill>
            </a:ln>
            <a:effectLst>
              <a:outerShdw blurRad="1143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</a:pPr>
              <a:endParaRPr lang="en-US" altLang="ko-KR" sz="1600" b="1" dirty="0" smtClean="0">
                <a:solidFill>
                  <a:schemeClr val="tx1"/>
                </a:solidFill>
                <a:latin typeface="+mn-ea"/>
              </a:endParaRPr>
            </a:p>
            <a:p>
              <a:pPr>
                <a:lnSpc>
                  <a:spcPct val="90000"/>
                </a:lnSpc>
              </a:pPr>
              <a:r>
                <a:rPr lang="ko-KR" altLang="en-US" sz="1600" b="1" dirty="0" smtClean="0">
                  <a:solidFill>
                    <a:schemeClr val="tx1"/>
                  </a:solidFill>
                  <a:latin typeface="+mn-ea"/>
                </a:rPr>
                <a:t>   능력단위</a:t>
              </a:r>
              <a:r>
                <a:rPr lang="en-US" altLang="ko-KR" sz="1600" b="1" dirty="0">
                  <a:solidFill>
                    <a:schemeClr val="tx1"/>
                  </a:solidFill>
                  <a:latin typeface="+mn-ea"/>
                </a:rPr>
                <a:t>(10</a:t>
              </a:r>
              <a:r>
                <a:rPr lang="ko-KR" altLang="en-US" sz="1600" b="1" dirty="0">
                  <a:solidFill>
                    <a:schemeClr val="tx1"/>
                  </a:solidFill>
                  <a:latin typeface="+mn-ea"/>
                </a:rPr>
                <a:t>개 이상</a:t>
              </a:r>
              <a:r>
                <a:rPr lang="en-US" altLang="ko-KR" sz="1600" b="1" dirty="0">
                  <a:solidFill>
                    <a:schemeClr val="tx1"/>
                  </a:solidFill>
                  <a:latin typeface="+mn-ea"/>
                </a:rPr>
                <a:t>), </a:t>
              </a:r>
              <a:r>
                <a:rPr lang="ko-KR" altLang="en-US" sz="1600" b="1" dirty="0">
                  <a:solidFill>
                    <a:schemeClr val="tx1"/>
                  </a:solidFill>
                  <a:latin typeface="+mn-ea"/>
                </a:rPr>
                <a:t> 능력단위 요소</a:t>
              </a:r>
              <a:r>
                <a:rPr lang="en-US" altLang="ko-KR" sz="1600" b="1" dirty="0" smtClean="0">
                  <a:solidFill>
                    <a:schemeClr val="tx1"/>
                  </a:solidFill>
                  <a:latin typeface="+mn-ea"/>
                </a:rPr>
                <a:t>(3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+mn-ea"/>
                </a:rPr>
                <a:t>개 </a:t>
              </a:r>
              <a:r>
                <a:rPr lang="ko-KR" altLang="en-US" sz="1600" b="1" dirty="0">
                  <a:solidFill>
                    <a:schemeClr val="tx1"/>
                  </a:solidFill>
                  <a:latin typeface="+mn-ea"/>
                </a:rPr>
                <a:t>이상</a:t>
              </a:r>
              <a:r>
                <a:rPr lang="en-US" altLang="ko-KR" sz="1600" b="1" dirty="0">
                  <a:solidFill>
                    <a:schemeClr val="tx1"/>
                  </a:solidFill>
                  <a:latin typeface="+mn-ea"/>
                </a:rPr>
                <a:t>), </a:t>
              </a:r>
              <a:r>
                <a:rPr lang="ko-KR" altLang="en-US" sz="1600" b="1" dirty="0" err="1">
                  <a:solidFill>
                    <a:schemeClr val="tx1"/>
                  </a:solidFill>
                  <a:latin typeface="+mn-ea"/>
                </a:rPr>
                <a:t>수행준거</a:t>
              </a:r>
              <a:r>
                <a:rPr lang="en-US" altLang="ko-KR" sz="1600" b="1" dirty="0">
                  <a:solidFill>
                    <a:schemeClr val="tx1"/>
                  </a:solidFill>
                  <a:latin typeface="+mn-ea"/>
                </a:rPr>
                <a:t>(3</a:t>
              </a:r>
              <a:r>
                <a:rPr lang="ko-KR" altLang="en-US" sz="1600" b="1" dirty="0">
                  <a:solidFill>
                    <a:schemeClr val="tx1"/>
                  </a:solidFill>
                  <a:latin typeface="+mn-ea"/>
                </a:rPr>
                <a:t>개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+mn-ea"/>
                </a:rPr>
                <a:t>이상</a:t>
              </a:r>
              <a:r>
                <a:rPr lang="en-US" altLang="ko-KR" sz="1600" b="1" dirty="0" smtClean="0">
                  <a:solidFill>
                    <a:schemeClr val="tx1"/>
                  </a:solidFill>
                  <a:latin typeface="+mn-ea"/>
                </a:rPr>
                <a:t>)</a:t>
              </a:r>
              <a:endParaRPr lang="ko-KR" altLang="en-US" sz="1600" dirty="0">
                <a:solidFill>
                  <a:schemeClr val="tx1"/>
                </a:solidFill>
                <a:latin typeface="+mn-ea"/>
              </a:endParaRPr>
            </a:p>
          </p:txBody>
        </p:sp>
        <p:pic>
          <p:nvPicPr>
            <p:cNvPr id="10" name="그림 9" descr="도형1_4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flipH="1">
              <a:off x="1300967" y="5373216"/>
              <a:ext cx="2168331" cy="763336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179533" y="5507940"/>
              <a:ext cx="2232248" cy="369332"/>
            </a:xfrm>
            <a:prstGeom prst="rect">
              <a:avLst/>
            </a:prstGeom>
            <a:noFill/>
          </p:spPr>
          <p:txBody>
            <a:bodyPr wrap="square" anchor="ctr">
              <a:spAutoFit/>
              <a:scene3d>
                <a:camera prst="orthographicFront"/>
                <a:lightRig rig="threePt" dir="t"/>
              </a:scene3d>
              <a:sp3d>
                <a:bevelT w="0" h="38100"/>
                <a:contourClr>
                  <a:schemeClr val="tx1"/>
                </a:contourClr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300"/>
                </a:spcBef>
                <a:defRPr/>
              </a:pPr>
              <a:r>
                <a:rPr lang="ko-KR" altLang="en-US" b="1" dirty="0" smtClean="0">
                  <a:solidFill>
                    <a:prstClr val="white"/>
                  </a:solidFill>
                  <a:effectLst>
                    <a:outerShdw blurRad="38100" dist="50800" dir="2700000" algn="tl">
                      <a:srgbClr val="000000">
                        <a:alpha val="60000"/>
                      </a:srgbClr>
                    </a:outerShdw>
                  </a:effectLst>
                </a:rPr>
                <a:t> 능력단위 구성</a:t>
              </a:r>
            </a:p>
          </p:txBody>
        </p:sp>
      </p:grp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544" y="1536718"/>
            <a:ext cx="8148011" cy="353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슬라이드 번호 개체 틀 2"/>
          <p:cNvSpPr txBox="1">
            <a:spLocks/>
          </p:cNvSpPr>
          <p:nvPr/>
        </p:nvSpPr>
        <p:spPr>
          <a:xfrm>
            <a:off x="6902896" y="6495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12629A-DA35-4216-AA00-2895132A9197}" type="slidenum">
              <a:rPr lang="ko-KR" altLang="en-US" sz="1200" smtClean="0"/>
              <a:pPr algn="r"/>
              <a:t>9</a:t>
            </a:fld>
            <a:endParaRPr lang="en-US" altLang="ko-KR" sz="1200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2771800" y="1052736"/>
            <a:ext cx="63530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smtClean="0"/>
              <a:t>능력단위 </a:t>
            </a:r>
            <a:r>
              <a:rPr lang="en-US" altLang="ko-KR" sz="1400" b="1" dirty="0" smtClean="0"/>
              <a:t>: </a:t>
            </a:r>
            <a:r>
              <a:rPr lang="ko-KR" altLang="en-US" sz="1400" b="1" dirty="0" smtClean="0"/>
              <a:t>해당 직업에서 요구되는 전체 직업능력을 구성하는 개별 직업능력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1530707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12907</TotalTime>
  <Words>1687</Words>
  <Application>Microsoft Office PowerPoint</Application>
  <PresentationFormat>화면 슬라이드 쇼(4:3)</PresentationFormat>
  <Paragraphs>644</Paragraphs>
  <Slides>48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6" baseType="lpstr">
      <vt:lpstr>Dinreg</vt:lpstr>
      <vt:lpstr>Gill Sans</vt:lpstr>
      <vt:lpstr>HY견고딕</vt:lpstr>
      <vt:lpstr>HY헤드라인M</vt:lpstr>
      <vt:lpstr>맑은 고딕</vt:lpstr>
      <vt:lpstr>Arial</vt:lpstr>
      <vt:lpstr>Cambria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NCS기반 훈련기준 활용 직업능력개발훈련과정 편성방법</dc:title>
  <dc:creator>손인강</dc:creator>
  <cp:lastModifiedBy>손인강</cp:lastModifiedBy>
  <cp:revision>678</cp:revision>
  <dcterms:created xsi:type="dcterms:W3CDTF">2013-11-20T05:35:14Z</dcterms:created>
  <dcterms:modified xsi:type="dcterms:W3CDTF">2020-11-09T01:25:07Z</dcterms:modified>
</cp:coreProperties>
</file>